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329" r:id="rId4"/>
    <p:sldId id="330" r:id="rId5"/>
    <p:sldId id="332" r:id="rId6"/>
    <p:sldId id="336" r:id="rId7"/>
    <p:sldId id="331" r:id="rId8"/>
    <p:sldId id="316" r:id="rId9"/>
    <p:sldId id="333" r:id="rId10"/>
    <p:sldId id="334" r:id="rId11"/>
    <p:sldId id="318" r:id="rId12"/>
    <p:sldId id="319" r:id="rId13"/>
    <p:sldId id="321" r:id="rId14"/>
    <p:sldId id="323" r:id="rId15"/>
    <p:sldId id="324" r:id="rId16"/>
    <p:sldId id="326" r:id="rId17"/>
    <p:sldId id="327" r:id="rId18"/>
    <p:sldId id="335" r:id="rId19"/>
    <p:sldId id="328" r:id="rId20"/>
    <p:sldId id="276" r:id="rId21"/>
    <p:sldId id="315"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C90000"/>
    <a:srgbClr val="D6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66667" autoAdjust="0"/>
  </p:normalViewPr>
  <p:slideViewPr>
    <p:cSldViewPr snapToGrid="0" snapToObjects="1">
      <p:cViewPr>
        <p:scale>
          <a:sx n="50" d="100"/>
          <a:sy n="50" d="100"/>
        </p:scale>
        <p:origin x="-1992" y="-168"/>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5FC68B-FF2B-B84C-A8A0-39F6FC4782B3}" type="datetimeFigureOut">
              <a:rPr lang="en-US" smtClean="0"/>
              <a:t>3/3/16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91F07B7-D901-E84F-85C7-3FE0CC29C54E}" type="slidenum">
              <a:rPr lang="en-US" smtClean="0"/>
              <a:t>‹#›</a:t>
            </a:fld>
            <a:endParaRPr lang="en-US"/>
          </a:p>
        </p:txBody>
      </p:sp>
    </p:spTree>
    <p:extLst>
      <p:ext uri="{BB962C8B-B14F-4D97-AF65-F5344CB8AC3E}">
        <p14:creationId xmlns:p14="http://schemas.microsoft.com/office/powerpoint/2010/main" val="301581110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notesMaster" Target="../notesMasters/notesMaster1.xml"/><Relationship Id="rId3"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notesMaster" Target="../notesMasters/notesMaster1.xml"/><Relationship Id="rId3"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notesMaster" Target="../notesMasters/notesMaster1.xml"/><Relationship Id="rId3"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notesMaster" Target="../notesMasters/notesMaster1.xml"/><Relationship Id="rId3"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notesMaster" Target="../notesMasters/notesMaster1.xml"/><Relationship Id="rId3"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1F07B7-D901-E84F-85C7-3FE0CC29C54E}" type="slidenum">
              <a:rPr lang="en-US" smtClean="0"/>
              <a:t>1</a:t>
            </a:fld>
            <a:endParaRPr lang="en-US"/>
          </a:p>
        </p:txBody>
      </p:sp>
    </p:spTree>
    <p:extLst>
      <p:ext uri="{BB962C8B-B14F-4D97-AF65-F5344CB8AC3E}">
        <p14:creationId xmlns:p14="http://schemas.microsoft.com/office/powerpoint/2010/main" val="4210281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7D296CC-CF7A-924B-991C-F7D1FBD1251E}" type="slidenum">
              <a:rPr lang="en-US"/>
              <a:pPr/>
              <a:t>13</a:t>
            </a:fld>
            <a:endParaRPr lang="en-US"/>
          </a:p>
        </p:txBody>
      </p:sp>
      <p:sp>
        <p:nvSpPr>
          <p:cNvPr id="16386" name="Rectangle 2"/>
          <p:cNvSpPr>
            <a:spLocks noChangeArrowheads="1" noTextEdit="1"/>
          </p:cNvSpPr>
          <p:nvPr>
            <p:ph type="sldImg"/>
          </p:nvPr>
        </p:nvSpPr>
        <p:spPr>
          <a:xfrm>
            <a:off x="1143000" y="685800"/>
            <a:ext cx="4572000" cy="3429000"/>
          </a:xfrm>
          <a:ln/>
          <a:extLst>
            <a:ext uri="{FAA26D3D-D897-4be2-8F04-BA451C77F1D7}">
              <ma14:placeholderFlag xmlns:ma14="http://schemas.microsoft.com/office/mac/drawingml/2011/main" val="1"/>
            </a:ext>
          </a:extLst>
        </p:spPr>
      </p:sp>
      <p:sp>
        <p:nvSpPr>
          <p:cNvPr id="16387" name="Rectangle 3"/>
          <p:cNvSpPr>
            <a:spLocks noGrp="1" noChangeArrowheads="1"/>
          </p:cNvSpPr>
          <p:nvPr>
            <p:ph type="body" idx="1"/>
          </p:nvPr>
        </p:nvSpPr>
        <p:spPr/>
        <p:txBody>
          <a:bodyPr/>
          <a:lstStyle/>
          <a:p>
            <a:endParaRPr lang="en-US"/>
          </a:p>
        </p:txBody>
      </p:sp>
      <p:sp>
        <p:nvSpPr>
          <p:cNvPr id="16388" name="Text Box 4"/>
          <p:cNvSpPr txBox="1">
            <a:spLocks noChangeArrowheads="1"/>
          </p:cNvSpPr>
          <p:nvPr>
            <p:custDataLst>
              <p:tags r:id="rId1"/>
            </p:custDataLst>
          </p:nvPr>
        </p:nvSpPr>
        <p:spPr bwMode="auto">
          <a:xfrm>
            <a:off x="0" y="4127500"/>
            <a:ext cx="6858000" cy="127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a:solidFill>
                  <a:srgbClr val="272727"/>
                </a:solidFill>
                <a:latin typeface="Arial" charset="0"/>
              </a:rPr>
              <a:t>04_07.jpg</a:t>
            </a:r>
            <a:br>
              <a:rPr lang="en-US" sz="1400" b="1">
                <a:solidFill>
                  <a:srgbClr val="272727"/>
                </a:solidFill>
                <a:latin typeface="Arial" charset="0"/>
              </a:rPr>
            </a:br>
            <a:endParaRPr lang="en-US" sz="1400" b="1">
              <a:solidFill>
                <a:srgbClr val="272727"/>
              </a:solidFill>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0828EA4-EDCD-DC4E-95CC-20C6E1B3ABBE}" type="slidenum">
              <a:rPr lang="en-US"/>
              <a:pPr/>
              <a:t>14</a:t>
            </a:fld>
            <a:endParaRPr lang="en-US"/>
          </a:p>
        </p:txBody>
      </p:sp>
      <p:sp>
        <p:nvSpPr>
          <p:cNvPr id="18434" name="Rectangle 2"/>
          <p:cNvSpPr>
            <a:spLocks noChangeArrowheads="1" noTextEdit="1"/>
          </p:cNvSpPr>
          <p:nvPr>
            <p:ph type="sldImg"/>
          </p:nvPr>
        </p:nvSpPr>
        <p:spPr>
          <a:xfrm>
            <a:off x="1143000" y="685800"/>
            <a:ext cx="4572000" cy="3429000"/>
          </a:xfrm>
          <a:ln/>
          <a:extLst>
            <a:ext uri="{FAA26D3D-D897-4be2-8F04-BA451C77F1D7}">
              <ma14:placeholderFlag xmlns:ma14="http://schemas.microsoft.com/office/mac/drawingml/2011/main" val="1"/>
            </a:ext>
          </a:extLst>
        </p:spPr>
      </p:sp>
      <p:sp>
        <p:nvSpPr>
          <p:cNvPr id="18435" name="Rectangle 3"/>
          <p:cNvSpPr>
            <a:spLocks noGrp="1" noChangeArrowheads="1"/>
          </p:cNvSpPr>
          <p:nvPr>
            <p:ph type="body" idx="1"/>
          </p:nvPr>
        </p:nvSpPr>
        <p:spPr/>
        <p:txBody>
          <a:bodyPr/>
          <a:lstStyle/>
          <a:p>
            <a:r>
              <a:rPr lang="en-US" dirty="0" smtClean="0"/>
              <a:t>Here we added a d2 and</a:t>
            </a:r>
            <a:r>
              <a:rPr lang="en-US" baseline="0" dirty="0" smtClean="0"/>
              <a:t> a d3</a:t>
            </a:r>
            <a:endParaRPr lang="en-US" dirty="0"/>
          </a:p>
        </p:txBody>
      </p:sp>
      <p:sp>
        <p:nvSpPr>
          <p:cNvPr id="18436" name="Text Box 4"/>
          <p:cNvSpPr txBox="1">
            <a:spLocks noChangeArrowheads="1"/>
          </p:cNvSpPr>
          <p:nvPr>
            <p:custDataLst>
              <p:tags r:id="rId1"/>
            </p:custDataLst>
          </p:nvPr>
        </p:nvSpPr>
        <p:spPr bwMode="auto">
          <a:xfrm>
            <a:off x="0" y="4127500"/>
            <a:ext cx="6858000" cy="127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a:solidFill>
                  <a:srgbClr val="272727"/>
                </a:solidFill>
                <a:latin typeface="Arial" charset="0"/>
              </a:rPr>
              <a:t>04_08.jpg</a:t>
            </a:r>
            <a:br>
              <a:rPr lang="en-US" sz="1400" b="1">
                <a:solidFill>
                  <a:srgbClr val="272727"/>
                </a:solidFill>
                <a:latin typeface="Arial" charset="0"/>
              </a:rPr>
            </a:br>
            <a:endParaRPr lang="en-US" sz="1400" b="1">
              <a:solidFill>
                <a:srgbClr val="272727"/>
              </a:solidFill>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a:p>
            <a:r>
              <a:rPr lang="en-US"/>
              <a:t>----- Meeting Notes (3/3/16 12:55) -----</a:t>
            </a:r>
          </a:p>
          <a:p>
            <a:r>
              <a:rPr lang="en-US"/>
              <a:t>work out by hand</a:t>
            </a:r>
          </a:p>
        </p:txBody>
      </p:sp>
      <p:sp>
        <p:nvSpPr>
          <p:cNvPr id="4" name="Slide Number Placeholder 3"/>
          <p:cNvSpPr>
            <a:spLocks noGrp="1"/>
          </p:cNvSpPr>
          <p:nvPr>
            <p:ph type="sldNum" sz="quarter" idx="10"/>
          </p:nvPr>
        </p:nvSpPr>
        <p:spPr/>
        <p:txBody>
          <a:bodyPr/>
          <a:lstStyle/>
          <a:p>
            <a:fld id="{E91F07B7-D901-E84F-85C7-3FE0CC29C54E}" type="slidenum">
              <a:rPr lang="en-US" smtClean="0"/>
              <a:t>15</a:t>
            </a:fld>
            <a:endParaRPr lang="en-US"/>
          </a:p>
        </p:txBody>
      </p:sp>
    </p:spTree>
    <p:extLst>
      <p:ext uri="{BB962C8B-B14F-4D97-AF65-F5344CB8AC3E}">
        <p14:creationId xmlns:p14="http://schemas.microsoft.com/office/powerpoint/2010/main" val="4115049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7C1BD232-7DDB-6842-8F0F-45D65E2294CA}" type="slidenum">
              <a:rPr lang="en-US"/>
              <a:pPr/>
              <a:t>16</a:t>
            </a:fld>
            <a:endParaRPr lang="en-US"/>
          </a:p>
        </p:txBody>
      </p:sp>
      <p:sp>
        <p:nvSpPr>
          <p:cNvPr id="22530" name="Rectangle 2"/>
          <p:cNvSpPr>
            <a:spLocks noChangeArrowheads="1" noTextEdit="1"/>
          </p:cNvSpPr>
          <p:nvPr>
            <p:ph type="sldImg"/>
          </p:nvPr>
        </p:nvSpPr>
        <p:spPr>
          <a:xfrm>
            <a:off x="1143000" y="685800"/>
            <a:ext cx="4572000" cy="3429000"/>
          </a:xfrm>
          <a:ln/>
          <a:extLst>
            <a:ext uri="{FAA26D3D-D897-4be2-8F04-BA451C77F1D7}">
              <ma14:placeholderFlag xmlns:ma14="http://schemas.microsoft.com/office/mac/drawingml/2011/main" val="1"/>
            </a:ext>
          </a:extLst>
        </p:spPr>
      </p:sp>
      <p:sp>
        <p:nvSpPr>
          <p:cNvPr id="22531" name="Rectangle 3"/>
          <p:cNvSpPr>
            <a:spLocks noGrp="1" noChangeArrowheads="1"/>
          </p:cNvSpPr>
          <p:nvPr>
            <p:ph type="body" idx="1"/>
          </p:nvPr>
        </p:nvSpPr>
        <p:spPr/>
        <p:txBody>
          <a:bodyPr/>
          <a:lstStyle/>
          <a:p>
            <a:endParaRPr lang="en-US"/>
          </a:p>
        </p:txBody>
      </p:sp>
      <p:sp>
        <p:nvSpPr>
          <p:cNvPr id="22532" name="Text Box 4"/>
          <p:cNvSpPr txBox="1">
            <a:spLocks noChangeArrowheads="1"/>
          </p:cNvSpPr>
          <p:nvPr>
            <p:custDataLst>
              <p:tags r:id="rId1"/>
            </p:custDataLst>
          </p:nvPr>
        </p:nvSpPr>
        <p:spPr bwMode="auto">
          <a:xfrm>
            <a:off x="0" y="4127500"/>
            <a:ext cx="6858000" cy="127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a:solidFill>
                  <a:srgbClr val="272727"/>
                </a:solidFill>
                <a:latin typeface="Arial" charset="0"/>
              </a:rPr>
              <a:t>04_10.jpg</a:t>
            </a:r>
            <a:br>
              <a:rPr lang="en-US" sz="1400" b="1">
                <a:solidFill>
                  <a:srgbClr val="272727"/>
                </a:solidFill>
                <a:latin typeface="Arial" charset="0"/>
              </a:rPr>
            </a:br>
            <a:endParaRPr lang="en-US" sz="1400" b="1">
              <a:solidFill>
                <a:srgbClr val="272727"/>
              </a:solidFill>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a:p>
            <a:r>
              <a:rPr lang="en-US"/>
              <a:t>----- Meeting Notes (3/3/16 12:55) -----</a:t>
            </a:r>
          </a:p>
          <a:p>
            <a:r>
              <a:rPr lang="en-US"/>
              <a:t>fix the r2 values.  previous, expand left column</a:t>
            </a:r>
          </a:p>
        </p:txBody>
      </p:sp>
      <p:sp>
        <p:nvSpPr>
          <p:cNvPr id="4" name="Slide Number Placeholder 3"/>
          <p:cNvSpPr>
            <a:spLocks noGrp="1"/>
          </p:cNvSpPr>
          <p:nvPr>
            <p:ph type="sldNum" sz="quarter" idx="10"/>
          </p:nvPr>
        </p:nvSpPr>
        <p:spPr/>
        <p:txBody>
          <a:bodyPr/>
          <a:lstStyle/>
          <a:p>
            <a:fld id="{E91F07B7-D901-E84F-85C7-3FE0CC29C54E}" type="slidenum">
              <a:rPr lang="en-US" smtClean="0"/>
              <a:t>17</a:t>
            </a:fld>
            <a:endParaRPr lang="en-US"/>
          </a:p>
        </p:txBody>
      </p:sp>
    </p:spTree>
    <p:extLst>
      <p:ext uri="{BB962C8B-B14F-4D97-AF65-F5344CB8AC3E}">
        <p14:creationId xmlns:p14="http://schemas.microsoft.com/office/powerpoint/2010/main" val="879100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a:p>
            <a:r>
              <a:rPr lang="en-US"/>
              <a:t>----- Meeting Notes (3/3/16 12:55) -----</a:t>
            </a:r>
          </a:p>
          <a:p>
            <a:r>
              <a:rPr lang="en-US"/>
              <a:t>what is the trig identity</a:t>
            </a:r>
          </a:p>
        </p:txBody>
      </p:sp>
      <p:sp>
        <p:nvSpPr>
          <p:cNvPr id="4" name="Slide Number Placeholder 3"/>
          <p:cNvSpPr>
            <a:spLocks noGrp="1"/>
          </p:cNvSpPr>
          <p:nvPr>
            <p:ph type="sldNum" sz="quarter" idx="10"/>
          </p:nvPr>
        </p:nvSpPr>
        <p:spPr/>
        <p:txBody>
          <a:bodyPr/>
          <a:lstStyle/>
          <a:p>
            <a:fld id="{E91F07B7-D901-E84F-85C7-3FE0CC29C54E}" type="slidenum">
              <a:rPr lang="en-US" smtClean="0"/>
              <a:t>18</a:t>
            </a:fld>
            <a:endParaRPr lang="en-US"/>
          </a:p>
        </p:txBody>
      </p:sp>
    </p:spTree>
    <p:extLst>
      <p:ext uri="{BB962C8B-B14F-4D97-AF65-F5344CB8AC3E}">
        <p14:creationId xmlns:p14="http://schemas.microsoft.com/office/powerpoint/2010/main" val="2396643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1303266D-19F6-B742-A8C2-E0422054F22D}" type="slidenum">
              <a:rPr lang="en-US"/>
              <a:pPr/>
              <a:t>19</a:t>
            </a:fld>
            <a:endParaRPr lang="en-US"/>
          </a:p>
        </p:txBody>
      </p:sp>
      <p:sp>
        <p:nvSpPr>
          <p:cNvPr id="26626" name="Rectangle 2"/>
          <p:cNvSpPr>
            <a:spLocks noChangeArrowheads="1" noTextEdit="1"/>
          </p:cNvSpPr>
          <p:nvPr>
            <p:ph type="sldImg"/>
          </p:nvPr>
        </p:nvSpPr>
        <p:spPr>
          <a:xfrm>
            <a:off x="1143000" y="685800"/>
            <a:ext cx="4572000" cy="3429000"/>
          </a:xfrm>
          <a:ln/>
          <a:extLst>
            <a:ext uri="{FAA26D3D-D897-4be2-8F04-BA451C77F1D7}">
              <ma14:placeholderFlag xmlns:ma14="http://schemas.microsoft.com/office/mac/drawingml/2011/main" val="1"/>
            </a:ext>
          </a:extLst>
        </p:spPr>
      </p:sp>
      <p:sp>
        <p:nvSpPr>
          <p:cNvPr id="26627" name="Rectangle 3"/>
          <p:cNvSpPr>
            <a:spLocks noGrp="1" noChangeArrowheads="1"/>
          </p:cNvSpPr>
          <p:nvPr>
            <p:ph type="body" idx="1"/>
          </p:nvPr>
        </p:nvSpPr>
        <p:spPr/>
        <p:txBody>
          <a:bodyPr/>
          <a:lstStyle/>
          <a:p>
            <a:endParaRPr lang="en-US"/>
          </a:p>
        </p:txBody>
      </p:sp>
      <p:sp>
        <p:nvSpPr>
          <p:cNvPr id="26628" name="Text Box 4"/>
          <p:cNvSpPr txBox="1">
            <a:spLocks noChangeArrowheads="1"/>
          </p:cNvSpPr>
          <p:nvPr>
            <p:custDataLst>
              <p:tags r:id="rId1"/>
            </p:custDataLst>
          </p:nvPr>
        </p:nvSpPr>
        <p:spPr bwMode="auto">
          <a:xfrm>
            <a:off x="0" y="4127500"/>
            <a:ext cx="6858000" cy="127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a:solidFill>
                  <a:srgbClr val="272727"/>
                </a:solidFill>
                <a:latin typeface="Arial" charset="0"/>
              </a:rPr>
              <a:t>04_12.jpg</a:t>
            </a:r>
            <a:br>
              <a:rPr lang="en-US" sz="1400" b="1">
                <a:solidFill>
                  <a:srgbClr val="272727"/>
                </a:solidFill>
                <a:latin typeface="Arial" charset="0"/>
              </a:rPr>
            </a:br>
            <a:endParaRPr lang="en-US" sz="1400" b="1">
              <a:solidFill>
                <a:srgbClr val="272727"/>
              </a:solidFill>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1F07B7-D901-E84F-85C7-3FE0CC29C54E}" type="slidenum">
              <a:rPr lang="en-US" smtClean="0"/>
              <a:t>2</a:t>
            </a:fld>
            <a:endParaRPr lang="en-US"/>
          </a:p>
        </p:txBody>
      </p:sp>
    </p:spTree>
    <p:extLst>
      <p:ext uri="{BB962C8B-B14F-4D97-AF65-F5344CB8AC3E}">
        <p14:creationId xmlns:p14="http://schemas.microsoft.com/office/powerpoint/2010/main" val="952597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Singularities are caused by the inverse kinematics of the robot. When placed at a singularity, there may be an infinite number of ways for the kinematics to achieve the same tip position of the robot. If the optimal solution is not chosen, assuming there is one, the robot joints could be commanded to move in an impossible way. Infinite velocity is not the only type of singularity that causes problems and certain types of singularities can be more problematic than others. Some robots can be put in such a bad position that they need to be turned off, moved, and restarted manually.</a:t>
            </a:r>
            <a:endParaRPr lang="en-US" dirty="0"/>
          </a:p>
        </p:txBody>
      </p:sp>
      <p:sp>
        <p:nvSpPr>
          <p:cNvPr id="4" name="Slide Number Placeholder 3"/>
          <p:cNvSpPr>
            <a:spLocks noGrp="1"/>
          </p:cNvSpPr>
          <p:nvPr>
            <p:ph type="sldNum" sz="quarter" idx="10"/>
          </p:nvPr>
        </p:nvSpPr>
        <p:spPr/>
        <p:txBody>
          <a:bodyPr/>
          <a:lstStyle/>
          <a:p>
            <a:fld id="{E91F07B7-D901-E84F-85C7-3FE0CC29C54E}" type="slidenum">
              <a:rPr lang="en-US" smtClean="0"/>
              <a:t>3</a:t>
            </a:fld>
            <a:endParaRPr lang="en-US"/>
          </a:p>
        </p:txBody>
      </p:sp>
    </p:spTree>
    <p:extLst>
      <p:ext uri="{BB962C8B-B14F-4D97-AF65-F5344CB8AC3E}">
        <p14:creationId xmlns:p14="http://schemas.microsoft.com/office/powerpoint/2010/main" val="4181717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In linear algebra, the </a:t>
            </a:r>
            <a:r>
              <a:rPr lang="en-US" dirty="0" err="1" smtClean="0"/>
              <a:t>adjugate</a:t>
            </a:r>
            <a:r>
              <a:rPr lang="en-US" dirty="0" smtClean="0"/>
              <a:t>  of a square matrix is the transpose of its cofactor matrix.</a:t>
            </a:r>
          </a:p>
          <a:p>
            <a:endParaRPr lang="en-US" dirty="0" smtClean="0"/>
          </a:p>
          <a:p>
            <a:r>
              <a:rPr lang="en-US" dirty="0" smtClean="0"/>
              <a:t>Do a problem on the board</a:t>
            </a:r>
            <a:endParaRPr lang="en-US" dirty="0"/>
          </a:p>
        </p:txBody>
      </p:sp>
      <p:sp>
        <p:nvSpPr>
          <p:cNvPr id="4" name="Slide Number Placeholder 3"/>
          <p:cNvSpPr>
            <a:spLocks noGrp="1"/>
          </p:cNvSpPr>
          <p:nvPr>
            <p:ph type="sldNum" sz="quarter" idx="10"/>
          </p:nvPr>
        </p:nvSpPr>
        <p:spPr/>
        <p:txBody>
          <a:bodyPr/>
          <a:lstStyle/>
          <a:p>
            <a:fld id="{E91F07B7-D901-E84F-85C7-3FE0CC29C54E}" type="slidenum">
              <a:rPr lang="en-US" smtClean="0"/>
              <a:t>5</a:t>
            </a:fld>
            <a:endParaRPr lang="en-US"/>
          </a:p>
        </p:txBody>
      </p:sp>
    </p:spTree>
    <p:extLst>
      <p:ext uri="{BB962C8B-B14F-4D97-AF65-F5344CB8AC3E}">
        <p14:creationId xmlns:p14="http://schemas.microsoft.com/office/powerpoint/2010/main" val="4006624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In linear algebra, the </a:t>
            </a:r>
            <a:r>
              <a:rPr lang="en-US" dirty="0" err="1" smtClean="0"/>
              <a:t>adjugate</a:t>
            </a:r>
            <a:r>
              <a:rPr lang="en-US" dirty="0" smtClean="0"/>
              <a:t>  of a square matrix is the transpose of its cofactor matrix.</a:t>
            </a:r>
          </a:p>
          <a:p>
            <a:endParaRPr lang="en-US" dirty="0" smtClean="0"/>
          </a:p>
          <a:p>
            <a:r>
              <a:rPr lang="en-US" dirty="0" smtClean="0"/>
              <a:t>Do a problem on the board</a:t>
            </a:r>
            <a:endParaRPr lang="en-US" dirty="0"/>
          </a:p>
        </p:txBody>
      </p:sp>
      <p:sp>
        <p:nvSpPr>
          <p:cNvPr id="4" name="Slide Number Placeholder 3"/>
          <p:cNvSpPr>
            <a:spLocks noGrp="1"/>
          </p:cNvSpPr>
          <p:nvPr>
            <p:ph type="sldNum" sz="quarter" idx="10"/>
          </p:nvPr>
        </p:nvSpPr>
        <p:spPr/>
        <p:txBody>
          <a:bodyPr/>
          <a:lstStyle/>
          <a:p>
            <a:fld id="{E91F07B7-D901-E84F-85C7-3FE0CC29C54E}" type="slidenum">
              <a:rPr lang="en-US" smtClean="0"/>
              <a:t>6</a:t>
            </a:fld>
            <a:endParaRPr lang="en-US"/>
          </a:p>
        </p:txBody>
      </p:sp>
    </p:spTree>
    <p:extLst>
      <p:ext uri="{BB962C8B-B14F-4D97-AF65-F5344CB8AC3E}">
        <p14:creationId xmlns:p14="http://schemas.microsoft.com/office/powerpoint/2010/main" val="4006624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There are various equivalent ways to define the determinant of a square matrix A, i.e. one with the same number of rows and columns. Perhaps the simplest way to express the determinant is by considering the elements in the top row and the respective minors; starting at the left, multiply the element by the minor, then subtract the product of the next element and its minor, and alternate adding and subtracting such products until all elements in the top row have been exhausted. For example, here is the result for a 4 × 4 matrix:</a:t>
            </a:r>
            <a:endParaRPr lang="en-US" dirty="0"/>
          </a:p>
        </p:txBody>
      </p:sp>
      <p:sp>
        <p:nvSpPr>
          <p:cNvPr id="4" name="Slide Number Placeholder 3"/>
          <p:cNvSpPr>
            <a:spLocks noGrp="1"/>
          </p:cNvSpPr>
          <p:nvPr>
            <p:ph type="sldNum" sz="quarter" idx="10"/>
          </p:nvPr>
        </p:nvSpPr>
        <p:spPr/>
        <p:txBody>
          <a:bodyPr/>
          <a:lstStyle/>
          <a:p>
            <a:fld id="{E91F07B7-D901-E84F-85C7-3FE0CC29C54E}" type="slidenum">
              <a:rPr lang="en-US" smtClean="0"/>
              <a:t>7</a:t>
            </a:fld>
            <a:endParaRPr lang="en-US"/>
          </a:p>
        </p:txBody>
      </p:sp>
    </p:spTree>
    <p:extLst>
      <p:ext uri="{BB962C8B-B14F-4D97-AF65-F5344CB8AC3E}">
        <p14:creationId xmlns:p14="http://schemas.microsoft.com/office/powerpoint/2010/main" val="613111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J_22 = -c_4^2 s_5   + s_4^2 s_5</a:t>
            </a:r>
          </a:p>
          <a:p>
            <a:endParaRPr lang="en-US" dirty="0" smtClean="0"/>
          </a:p>
          <a:p>
            <a:r>
              <a:rPr lang="en-US" dirty="0" smtClean="0"/>
              <a:t>When</a:t>
            </a:r>
            <a:r>
              <a:rPr lang="en-US" baseline="0" dirty="0" smtClean="0"/>
              <a:t> z_3 and z)5 are collinear, we are singular.  When any two joint axis are collinear, this occurs (equal and opposite rotation about the axis results in no net motion.</a:t>
            </a:r>
            <a:endParaRPr lang="en-US" dirty="0"/>
          </a:p>
        </p:txBody>
      </p:sp>
      <p:sp>
        <p:nvSpPr>
          <p:cNvPr id="4" name="Slide Number Placeholder 3"/>
          <p:cNvSpPr>
            <a:spLocks noGrp="1"/>
          </p:cNvSpPr>
          <p:nvPr>
            <p:ph type="sldNum" sz="quarter" idx="10"/>
          </p:nvPr>
        </p:nvSpPr>
        <p:spPr/>
        <p:txBody>
          <a:bodyPr/>
          <a:lstStyle/>
          <a:p>
            <a:fld id="{E91F07B7-D901-E84F-85C7-3FE0CC29C54E}" type="slidenum">
              <a:rPr lang="en-US" smtClean="0"/>
              <a:t>10</a:t>
            </a:fld>
            <a:endParaRPr lang="en-US"/>
          </a:p>
        </p:txBody>
      </p:sp>
    </p:spTree>
    <p:extLst>
      <p:ext uri="{BB962C8B-B14F-4D97-AF65-F5344CB8AC3E}">
        <p14:creationId xmlns:p14="http://schemas.microsoft.com/office/powerpoint/2010/main" val="1967196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6AB4F42-2F80-2544-A323-2A05C3D38677}" type="slidenum">
              <a:rPr lang="en-US"/>
              <a:pPr/>
              <a:t>11</a:t>
            </a:fld>
            <a:endParaRPr lang="en-US"/>
          </a:p>
        </p:txBody>
      </p:sp>
      <p:sp>
        <p:nvSpPr>
          <p:cNvPr id="12290" name="Rectangle 2"/>
          <p:cNvSpPr>
            <a:spLocks noChangeArrowheads="1" noTextEdit="1"/>
          </p:cNvSpPr>
          <p:nvPr>
            <p:ph type="sldImg"/>
          </p:nvPr>
        </p:nvSpPr>
        <p:spPr>
          <a:xfrm>
            <a:off x="1143000" y="685800"/>
            <a:ext cx="4572000" cy="3429000"/>
          </a:xfrm>
          <a:ln/>
          <a:extLst>
            <a:ext uri="{FAA26D3D-D897-4be2-8F04-BA451C77F1D7}">
              <ma14:placeholderFlag xmlns:ma14="http://schemas.microsoft.com/office/mac/drawingml/2011/main" val="1"/>
            </a:ext>
          </a:extLst>
        </p:spPr>
      </p:sp>
      <p:sp>
        <p:nvSpPr>
          <p:cNvPr id="12291" name="Rectangle 3"/>
          <p:cNvSpPr>
            <a:spLocks noGrp="1" noChangeArrowheads="1"/>
          </p:cNvSpPr>
          <p:nvPr>
            <p:ph type="body" idx="1"/>
          </p:nvPr>
        </p:nvSpPr>
        <p:spPr/>
        <p:txBody>
          <a:bodyPr/>
          <a:lstStyle/>
          <a:p>
            <a:r>
              <a:rPr lang="en-US" dirty="0" smtClean="0"/>
              <a:t>Two options.  Draw them both on board</a:t>
            </a:r>
            <a:endParaRPr lang="en-US" dirty="0"/>
          </a:p>
        </p:txBody>
      </p:sp>
      <p:sp>
        <p:nvSpPr>
          <p:cNvPr id="12292" name="Text Box 4"/>
          <p:cNvSpPr txBox="1">
            <a:spLocks noChangeArrowheads="1"/>
          </p:cNvSpPr>
          <p:nvPr>
            <p:custDataLst>
              <p:tags r:id="rId1"/>
            </p:custDataLst>
          </p:nvPr>
        </p:nvSpPr>
        <p:spPr bwMode="auto">
          <a:xfrm>
            <a:off x="0" y="4127500"/>
            <a:ext cx="6858000" cy="127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a:solidFill>
                  <a:srgbClr val="272727"/>
                </a:solidFill>
                <a:latin typeface="Arial" charset="0"/>
              </a:rPr>
              <a:t>04_05.jpg</a:t>
            </a:r>
            <a:br>
              <a:rPr lang="en-US" sz="1400" b="1">
                <a:solidFill>
                  <a:srgbClr val="272727"/>
                </a:solidFill>
                <a:latin typeface="Arial" charset="0"/>
              </a:rPr>
            </a:br>
            <a:endParaRPr lang="en-US" sz="1400" b="1">
              <a:solidFill>
                <a:srgbClr val="272727"/>
              </a:solidFill>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1F07B7-D901-E84F-85C7-3FE0CC29C54E}" type="slidenum">
              <a:rPr lang="en-US" smtClean="0"/>
              <a:t>12</a:t>
            </a:fld>
            <a:endParaRPr lang="en-US"/>
          </a:p>
        </p:txBody>
      </p:sp>
    </p:spTree>
    <p:extLst>
      <p:ext uri="{BB962C8B-B14F-4D97-AF65-F5344CB8AC3E}">
        <p14:creationId xmlns:p14="http://schemas.microsoft.com/office/powerpoint/2010/main" val="28940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952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Content Placeholder 2"/>
          <p:cNvSpPr>
            <a:spLocks noGrp="1"/>
          </p:cNvSpPr>
          <p:nvPr>
            <p:ph idx="1"/>
          </p:nvPr>
        </p:nvSpPr>
        <p:spPr>
          <a:xfrm>
            <a:off x="457201" y="674131"/>
            <a:ext cx="8229599" cy="5244073"/>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Footer Placeholder 4"/>
          <p:cNvSpPr>
            <a:spLocks noGrp="1"/>
          </p:cNvSpPr>
          <p:nvPr>
            <p:ph type="ftr" sz="quarter" idx="11"/>
          </p:nvPr>
        </p:nvSpPr>
        <p:spPr>
          <a:xfrm>
            <a:off x="957942" y="6490902"/>
            <a:ext cx="1905092" cy="367098"/>
          </a:xfrm>
          <a:prstGeom prst="rect">
            <a:avLst/>
          </a:prstGeom>
        </p:spPr>
        <p:txBody>
          <a:bodyPr/>
          <a:lstStyle>
            <a:lvl1pPr>
              <a:defRPr b="1">
                <a:solidFill>
                  <a:srgbClr val="C90000"/>
                </a:solidFill>
              </a:defRPr>
            </a:lvl1pPr>
          </a:lstStyle>
          <a:p>
            <a:r>
              <a:rPr lang="en-US" dirty="0" smtClean="0"/>
              <a:t>ECE 5397 Becker</a:t>
            </a:r>
            <a:endParaRPr lang="en-US" dirty="0"/>
          </a:p>
        </p:txBody>
      </p:sp>
      <p:sp>
        <p:nvSpPr>
          <p:cNvPr id="18" name="Slide Number Placeholder 5"/>
          <p:cNvSpPr>
            <a:spLocks noGrp="1"/>
          </p:cNvSpPr>
          <p:nvPr>
            <p:ph type="sldNum" sz="quarter" idx="12"/>
          </p:nvPr>
        </p:nvSpPr>
        <p:spPr>
          <a:xfrm>
            <a:off x="7999622" y="6532242"/>
            <a:ext cx="1144378" cy="325758"/>
          </a:xfrm>
          <a:prstGeom prst="rect">
            <a:avLst/>
          </a:prstGeom>
        </p:spPr>
        <p:txBody>
          <a:bodyPr/>
          <a:lstStyle>
            <a:lvl1pPr>
              <a:defRPr b="1">
                <a:solidFill>
                  <a:srgbClr val="C90000"/>
                </a:solidFill>
              </a:defRPr>
            </a:lvl1pPr>
          </a:lstStyle>
          <a:p>
            <a:r>
              <a:rPr lang="en-US" smtClean="0"/>
              <a:t>Page </a:t>
            </a:r>
            <a:fld id="{33D92E55-2052-5149-910B-79655E9F53FD}" type="slidenum">
              <a:rPr lang="en-US" smtClean="0"/>
              <a:pPr/>
              <a:t>‹#›</a:t>
            </a:fld>
            <a:endParaRPr lang="en-US" dirty="0"/>
          </a:p>
        </p:txBody>
      </p:sp>
      <p:sp>
        <p:nvSpPr>
          <p:cNvPr id="19" name="Title Placeholder 1"/>
          <p:cNvSpPr>
            <a:spLocks noGrp="1"/>
          </p:cNvSpPr>
          <p:nvPr>
            <p:ph type="title"/>
          </p:nvPr>
        </p:nvSpPr>
        <p:spPr bwMode="auto">
          <a:xfrm>
            <a:off x="0" y="-1778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defRPr b="1">
                <a:solidFill>
                  <a:srgbClr val="C90000"/>
                </a:solidFill>
              </a:defRPr>
            </a:lvl1pPr>
          </a:lstStyle>
          <a:p>
            <a:pPr lvl="0"/>
            <a:r>
              <a:rPr lang="en-US" dirty="0"/>
              <a:t>Click to edit Master title style</a:t>
            </a:r>
          </a:p>
        </p:txBody>
      </p:sp>
      <p:pic>
        <p:nvPicPr>
          <p:cNvPr id="20" name="Picture 16" descr="J:\logo_of_university_of_houston_athletics.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5931" y="6214564"/>
            <a:ext cx="582539" cy="55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p:cNvCxnSpPr/>
          <p:nvPr userDrawn="1"/>
        </p:nvCxnSpPr>
        <p:spPr>
          <a:xfrm>
            <a:off x="0" y="5918200"/>
            <a:ext cx="9144000" cy="0"/>
          </a:xfrm>
          <a:prstGeom prst="line">
            <a:avLst/>
          </a:prstGeom>
          <a:ln>
            <a:solidFill>
              <a:srgbClr val="D80D4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8952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Content Placeholder 2"/>
          <p:cNvSpPr>
            <a:spLocks noGrp="1"/>
          </p:cNvSpPr>
          <p:nvPr>
            <p:ph idx="1"/>
          </p:nvPr>
        </p:nvSpPr>
        <p:spPr>
          <a:xfrm>
            <a:off x="457201" y="674131"/>
            <a:ext cx="8229599" cy="5244073"/>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Footer Placeholder 4"/>
          <p:cNvSpPr>
            <a:spLocks noGrp="1"/>
          </p:cNvSpPr>
          <p:nvPr>
            <p:ph type="ftr" sz="quarter" idx="11"/>
          </p:nvPr>
        </p:nvSpPr>
        <p:spPr>
          <a:xfrm>
            <a:off x="957942" y="6490902"/>
            <a:ext cx="1905092" cy="367098"/>
          </a:xfrm>
          <a:prstGeom prst="rect">
            <a:avLst/>
          </a:prstGeom>
        </p:spPr>
        <p:txBody>
          <a:bodyPr/>
          <a:lstStyle>
            <a:lvl1pPr>
              <a:defRPr b="1">
                <a:solidFill>
                  <a:srgbClr val="C90000"/>
                </a:solidFill>
              </a:defRPr>
            </a:lvl1pPr>
          </a:lstStyle>
          <a:p>
            <a:r>
              <a:rPr lang="en-US" dirty="0" smtClean="0"/>
              <a:t>ECE 5397 Becker</a:t>
            </a:r>
            <a:endParaRPr lang="en-US" dirty="0"/>
          </a:p>
        </p:txBody>
      </p:sp>
      <p:sp>
        <p:nvSpPr>
          <p:cNvPr id="13" name="Slide Number Placeholder 5"/>
          <p:cNvSpPr>
            <a:spLocks noGrp="1"/>
          </p:cNvSpPr>
          <p:nvPr>
            <p:ph type="sldNum" sz="quarter" idx="12"/>
          </p:nvPr>
        </p:nvSpPr>
        <p:spPr>
          <a:xfrm>
            <a:off x="7999622" y="6532242"/>
            <a:ext cx="1144378" cy="325758"/>
          </a:xfrm>
          <a:prstGeom prst="rect">
            <a:avLst/>
          </a:prstGeom>
        </p:spPr>
        <p:txBody>
          <a:bodyPr/>
          <a:lstStyle>
            <a:lvl1pPr>
              <a:defRPr b="1">
                <a:solidFill>
                  <a:srgbClr val="C90000"/>
                </a:solidFill>
              </a:defRPr>
            </a:lvl1pPr>
          </a:lstStyle>
          <a:p>
            <a:r>
              <a:rPr lang="en-US" smtClean="0"/>
              <a:t>Page </a:t>
            </a:r>
            <a:fld id="{33D92E55-2052-5149-910B-79655E9F53FD}" type="slidenum">
              <a:rPr lang="en-US" smtClean="0"/>
              <a:pPr/>
              <a:t>‹#›</a:t>
            </a:fld>
            <a:endParaRPr lang="en-US" dirty="0"/>
          </a:p>
        </p:txBody>
      </p:sp>
      <p:sp>
        <p:nvSpPr>
          <p:cNvPr id="14" name="Title Placeholder 1"/>
          <p:cNvSpPr>
            <a:spLocks noGrp="1"/>
          </p:cNvSpPr>
          <p:nvPr>
            <p:ph type="title"/>
          </p:nvPr>
        </p:nvSpPr>
        <p:spPr bwMode="auto">
          <a:xfrm>
            <a:off x="0" y="-1778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defRPr b="1">
                <a:solidFill>
                  <a:srgbClr val="C90000"/>
                </a:solidFill>
              </a:defRPr>
            </a:lvl1pPr>
          </a:lstStyle>
          <a:p>
            <a:pPr lvl="0"/>
            <a:r>
              <a:rPr lang="en-US" dirty="0"/>
              <a:t>Click to edit Master title style</a:t>
            </a:r>
          </a:p>
        </p:txBody>
      </p:sp>
      <p:pic>
        <p:nvPicPr>
          <p:cNvPr id="15" name="Picture 16" descr="J:\logo_of_university_of_houston_athletics.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5931" y="6214564"/>
            <a:ext cx="582539" cy="55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Connector 15"/>
          <p:cNvCxnSpPr/>
          <p:nvPr userDrawn="1"/>
        </p:nvCxnSpPr>
        <p:spPr>
          <a:xfrm>
            <a:off x="0" y="5918200"/>
            <a:ext cx="9144000" cy="0"/>
          </a:xfrm>
          <a:prstGeom prst="line">
            <a:avLst/>
          </a:prstGeom>
          <a:ln>
            <a:solidFill>
              <a:srgbClr val="D80D4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92366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456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package" Target="../embeddings/Microsoft_Word_Document6.docx"/><Relationship Id="rId5" Type="http://schemas.openxmlformats.org/officeDocument/2006/relationships/image" Target="../media/image10.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3.xml"/><Relationship Id="rId5" Type="http://schemas.openxmlformats.org/officeDocument/2006/relationships/notesSlide" Target="../notesSlides/notesSlide8.xml"/><Relationship Id="rId6" Type="http://schemas.openxmlformats.org/officeDocument/2006/relationships/image" Target="../media/image12.jpeg"/><Relationship Id="rId7" Type="http://schemas.openxmlformats.org/officeDocument/2006/relationships/package" Target="../embeddings/Microsoft_Word_Document7.docx"/><Relationship Id="rId8" Type="http://schemas.openxmlformats.org/officeDocument/2006/relationships/image" Target="../media/image11.emf"/><Relationship Id="rId1" Type="http://schemas.openxmlformats.org/officeDocument/2006/relationships/vmlDrawing" Target="../drawings/vmlDrawing7.vml"/><Relationship Id="rId2"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13.jpeg"/><Relationship Id="rId1" Type="http://schemas.openxmlformats.org/officeDocument/2006/relationships/tags" Target="../tags/tag5.xml"/><Relationship Id="rId2"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0.xml"/><Relationship Id="rId5" Type="http://schemas.openxmlformats.org/officeDocument/2006/relationships/image" Target="../media/image14.jpeg"/><Relationship Id="rId1" Type="http://schemas.openxmlformats.org/officeDocument/2006/relationships/tags" Target="../tags/tag6.xml"/><Relationship Id="rId2" Type="http://schemas.openxmlformats.org/officeDocument/2006/relationships/tags" Target="../tags/tag7.xml"/></Relationships>
</file>

<file path=ppt/slides/_rels/slide14.xml.rels><?xml version="1.0" encoding="UTF-8" standalone="yes"?>
<Relationships xmlns="http://schemas.openxmlformats.org/package/2006/relationships"><Relationship Id="rId3" Type="http://schemas.openxmlformats.org/officeDocument/2006/relationships/tags" Target="../tags/tag10.xml"/><Relationship Id="rId4" Type="http://schemas.openxmlformats.org/officeDocument/2006/relationships/slideLayout" Target="../slideLayouts/slideLayout3.xml"/><Relationship Id="rId5" Type="http://schemas.openxmlformats.org/officeDocument/2006/relationships/notesSlide" Target="../notesSlides/notesSlide11.xml"/><Relationship Id="rId6" Type="http://schemas.openxmlformats.org/officeDocument/2006/relationships/image" Target="../media/image16.jpeg"/><Relationship Id="rId7" Type="http://schemas.openxmlformats.org/officeDocument/2006/relationships/package" Target="../embeddings/Microsoft_Word_Document8.docx"/><Relationship Id="rId8" Type="http://schemas.openxmlformats.org/officeDocument/2006/relationships/image" Target="../media/image15.emf"/><Relationship Id="rId1" Type="http://schemas.openxmlformats.org/officeDocument/2006/relationships/vmlDrawing" Target="../drawings/vmlDrawing8.vml"/><Relationship Id="rId2" Type="http://schemas.openxmlformats.org/officeDocument/2006/relationships/tags" Target="../tags/tag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2.xml"/><Relationship Id="rId5" Type="http://schemas.openxmlformats.org/officeDocument/2006/relationships/image" Target="../media/image18.jpeg"/><Relationship Id="rId6" Type="http://schemas.openxmlformats.org/officeDocument/2006/relationships/package" Target="../embeddings/Microsoft_Word_Document9.docx"/><Relationship Id="rId7" Type="http://schemas.openxmlformats.org/officeDocument/2006/relationships/image" Target="../media/image17.emf"/><Relationship Id="rId1" Type="http://schemas.openxmlformats.org/officeDocument/2006/relationships/vmlDrawing" Target="../drawings/vmlDrawing9.vml"/><Relationship Id="rId2" Type="http://schemas.openxmlformats.org/officeDocument/2006/relationships/tags" Target="../tags/tag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3.xml"/><Relationship Id="rId5" Type="http://schemas.openxmlformats.org/officeDocument/2006/relationships/image" Target="../media/image19.jpeg"/><Relationship Id="rId1" Type="http://schemas.openxmlformats.org/officeDocument/2006/relationships/tags" Target="../tags/tag13.xml"/><Relationship Id="rId2" Type="http://schemas.openxmlformats.org/officeDocument/2006/relationships/tags" Target="../tags/tag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4.xml"/><Relationship Id="rId5" Type="http://schemas.openxmlformats.org/officeDocument/2006/relationships/package" Target="../embeddings/Microsoft_Word_Document10.docx"/><Relationship Id="rId6" Type="http://schemas.openxmlformats.org/officeDocument/2006/relationships/image" Target="../media/image20.emf"/><Relationship Id="rId7" Type="http://schemas.openxmlformats.org/officeDocument/2006/relationships/image" Target="../media/image19.jpeg"/><Relationship Id="rId1" Type="http://schemas.openxmlformats.org/officeDocument/2006/relationships/vmlDrawing" Target="../drawings/vmlDrawing10.vml"/><Relationship Id="rId2" Type="http://schemas.openxmlformats.org/officeDocument/2006/relationships/tags" Target="../tags/tag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5.xml"/><Relationship Id="rId5" Type="http://schemas.openxmlformats.org/officeDocument/2006/relationships/image" Target="../media/image19.jpeg"/><Relationship Id="rId6" Type="http://schemas.openxmlformats.org/officeDocument/2006/relationships/package" Target="../embeddings/Microsoft_Word_Document11.docx"/><Relationship Id="rId7" Type="http://schemas.openxmlformats.org/officeDocument/2006/relationships/image" Target="../media/image21.emf"/><Relationship Id="rId1" Type="http://schemas.openxmlformats.org/officeDocument/2006/relationships/vmlDrawing" Target="../drawings/vmlDrawing11.vml"/><Relationship Id="rId2" Type="http://schemas.openxmlformats.org/officeDocument/2006/relationships/tags" Target="../tags/tag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6.xml"/><Relationship Id="rId5" Type="http://schemas.openxmlformats.org/officeDocument/2006/relationships/image" Target="../media/image22.jpeg"/><Relationship Id="rId1" Type="http://schemas.openxmlformats.org/officeDocument/2006/relationships/tags" Target="../tags/tag18.xml"/><Relationship Id="rId2" Type="http://schemas.openxmlformats.org/officeDocument/2006/relationships/tags" Target="../tags/tag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youtu.be/zlGCurgsqg8" TargetMode="External"/><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package" Target="../embeddings/Microsoft_Word_Document2.docx"/><Relationship Id="rId5" Type="http://schemas.openxmlformats.org/officeDocument/2006/relationships/image" Target="../media/image5.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package" Target="../embeddings/Microsoft_Word_Document3.docx"/><Relationship Id="rId5" Type="http://schemas.openxmlformats.org/officeDocument/2006/relationships/image" Target="../media/image6.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package" Target="../embeddings/Microsoft_Word_Document4.docx"/><Relationship Id="rId5" Type="http://schemas.openxmlformats.org/officeDocument/2006/relationships/image" Target="../media/image7.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Word_Document5.docx"/><Relationship Id="rId4" Type="http://schemas.openxmlformats.org/officeDocument/2006/relationships/image" Target="../media/image9.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92240" y="855626"/>
            <a:ext cx="7485864" cy="618319"/>
          </a:xfrm>
          <a:prstGeom prst="rect">
            <a:avLst/>
          </a:prstGeom>
        </p:spPr>
      </p:pic>
      <p:sp>
        <p:nvSpPr>
          <p:cNvPr id="5" name="TextBox 4"/>
          <p:cNvSpPr txBox="1"/>
          <p:nvPr/>
        </p:nvSpPr>
        <p:spPr>
          <a:xfrm>
            <a:off x="177800" y="1473941"/>
            <a:ext cx="8966200" cy="3970318"/>
          </a:xfrm>
          <a:prstGeom prst="rect">
            <a:avLst/>
          </a:prstGeom>
          <a:noFill/>
        </p:spPr>
        <p:txBody>
          <a:bodyPr wrap="square" rtlCol="0">
            <a:spAutoFit/>
          </a:bodyPr>
          <a:lstStyle/>
          <a:p>
            <a:pPr algn="ctr"/>
            <a:r>
              <a:rPr lang="en-US" sz="3600" b="1" dirty="0"/>
              <a:t>ECE 5397/6397: </a:t>
            </a:r>
          </a:p>
          <a:p>
            <a:pPr algn="ctr"/>
            <a:r>
              <a:rPr lang="en-US" sz="3600" b="1" dirty="0"/>
              <a:t>Introduction to Robotics</a:t>
            </a:r>
            <a:r>
              <a:rPr lang="en-US" sz="3600" dirty="0"/>
              <a:t> </a:t>
            </a:r>
            <a:endParaRPr lang="en-US" sz="3600" b="1" dirty="0" smtClean="0">
              <a:solidFill>
                <a:srgbClr val="C90000"/>
              </a:solidFill>
            </a:endParaRPr>
          </a:p>
          <a:p>
            <a:pPr algn="ctr"/>
            <a:r>
              <a:rPr lang="en-US" sz="3600" b="1" dirty="0" smtClean="0">
                <a:solidFill>
                  <a:srgbClr val="C90000"/>
                </a:solidFill>
              </a:rPr>
              <a:t>Lecture 14:</a:t>
            </a:r>
          </a:p>
          <a:p>
            <a:pPr algn="ctr"/>
            <a:r>
              <a:rPr lang="en-US" sz="3600" dirty="0"/>
              <a:t>Manipulator singularities </a:t>
            </a:r>
            <a:endParaRPr lang="en-US" sz="3600" dirty="0" smtClean="0"/>
          </a:p>
          <a:p>
            <a:pPr algn="ctr"/>
            <a:r>
              <a:rPr lang="en-US" sz="3600" b="1" dirty="0" smtClean="0"/>
              <a:t>Reference</a:t>
            </a:r>
            <a:r>
              <a:rPr lang="en-US" sz="3600" b="1" dirty="0"/>
              <a:t>: Chapter </a:t>
            </a:r>
            <a:r>
              <a:rPr lang="en-US" sz="3600" dirty="0" smtClean="0"/>
              <a:t>4.9</a:t>
            </a:r>
            <a:r>
              <a:rPr lang="en-US" sz="3600" b="1" dirty="0" smtClean="0"/>
              <a:t>, </a:t>
            </a:r>
            <a:r>
              <a:rPr lang="en-US" sz="3600" b="1" dirty="0"/>
              <a:t>RD&amp;C</a:t>
            </a:r>
          </a:p>
          <a:p>
            <a:pPr algn="ctr"/>
            <a:r>
              <a:rPr lang="en-US" sz="3600" b="1" dirty="0"/>
              <a:t>Instructor: Aaron Becker</a:t>
            </a:r>
          </a:p>
          <a:p>
            <a:pPr algn="ctr"/>
            <a:endParaRPr lang="en-US" sz="3600" b="1" dirty="0">
              <a:solidFill>
                <a:srgbClr val="C90000"/>
              </a:solidFill>
            </a:endParaRPr>
          </a:p>
        </p:txBody>
      </p:sp>
    </p:spTree>
    <p:extLst>
      <p:ext uri="{BB962C8B-B14F-4D97-AF65-F5344CB8AC3E}">
        <p14:creationId xmlns:p14="http://schemas.microsoft.com/office/powerpoint/2010/main" val="145497360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Make d</a:t>
            </a:r>
            <a:r>
              <a:rPr lang="en-US" baseline="-25000" dirty="0" smtClean="0"/>
              <a:t>6</a:t>
            </a:r>
            <a:r>
              <a:rPr lang="en-US" dirty="0" smtClean="0"/>
              <a:t>=0</a:t>
            </a:r>
            <a:endParaRPr lang="en-US" dirty="0"/>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2271882561"/>
              </p:ext>
            </p:extLst>
          </p:nvPr>
        </p:nvGraphicFramePr>
        <p:xfrm>
          <a:off x="300038" y="1050930"/>
          <a:ext cx="8173264" cy="4643437"/>
        </p:xfrm>
        <a:graphic>
          <a:graphicData uri="http://schemas.openxmlformats.org/presentationml/2006/ole">
            <mc:AlternateContent xmlns:mc="http://schemas.openxmlformats.org/markup-compatibility/2006">
              <mc:Choice xmlns:v="urn:schemas-microsoft-com:vml" Requires="v">
                <p:oleObj spid="_x0000_s18440" name="Document" r:id="rId4" imgW="9144000" imgH="5194300" progId="Word.Document.12">
                  <p:embed/>
                </p:oleObj>
              </mc:Choice>
              <mc:Fallback>
                <p:oleObj name="Document" r:id="rId4" imgW="9144000" imgH="5194300" progId="Word.Document.12">
                  <p:embed/>
                  <p:pic>
                    <p:nvPicPr>
                      <p:cNvPr id="0" name=""/>
                      <p:cNvPicPr/>
                      <p:nvPr/>
                    </p:nvPicPr>
                    <p:blipFill>
                      <a:blip r:embed="rId5"/>
                      <a:stretch>
                        <a:fillRect/>
                      </a:stretch>
                    </p:blipFill>
                    <p:spPr>
                      <a:xfrm>
                        <a:off x="300038" y="1050930"/>
                        <a:ext cx="8173264" cy="4643437"/>
                      </a:xfrm>
                      <a:prstGeom prst="rect">
                        <a:avLst/>
                      </a:prstGeom>
                    </p:spPr>
                  </p:pic>
                </p:oleObj>
              </mc:Fallback>
            </mc:AlternateContent>
          </a:graphicData>
        </a:graphic>
      </p:graphicFrame>
    </p:spTree>
    <p:extLst>
      <p:ext uri="{BB962C8B-B14F-4D97-AF65-F5344CB8AC3E}">
        <p14:creationId xmlns:p14="http://schemas.microsoft.com/office/powerpoint/2010/main" val="306333648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Documents and Settings\Steveo\My Documents\Engineering\BCS\spong_0471649902\prepare_present\jpgsd\ch04\04_05.jpg"/>
          <p:cNvPicPr preferRelativeResize="0">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0" y="0"/>
            <a:ext cx="3145912" cy="311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1267" name="Text Box 3"/>
          <p:cNvSpPr txBox="1">
            <a:spLocks noChangeArrowheads="1"/>
          </p:cNvSpPr>
          <p:nvPr>
            <p:custDataLst>
              <p:tags r:id="rId3"/>
            </p:custDataLst>
          </p:nvPr>
        </p:nvSpPr>
        <p:spPr bwMode="auto">
          <a:xfrm>
            <a:off x="4238777" y="6642103"/>
            <a:ext cx="683914"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400" b="1">
                <a:solidFill>
                  <a:srgbClr val="272727"/>
                </a:solidFill>
                <a:latin typeface="Arial" charset="0"/>
              </a:rPr>
              <a:t>04_05</a:t>
            </a:r>
          </a:p>
        </p:txBody>
      </p:sp>
      <p:sp>
        <p:nvSpPr>
          <p:cNvPr id="11268" name="Rectangle 4" hidden="1"/>
          <p:cNvSpPr>
            <a:spLocks noGrp="1" noChangeArrowheads="1"/>
          </p:cNvSpPr>
          <p:nvPr>
            <p:ph type="title"/>
          </p:nvPr>
        </p:nvSpPr>
        <p:spPr>
          <a:xfrm>
            <a:off x="957942" y="0"/>
            <a:ext cx="8186058" cy="914400"/>
          </a:xfrm>
          <a:prstGeom prst="rect">
            <a:avLst/>
          </a:prstGeom>
        </p:spPr>
        <p:txBody>
          <a:bodyPr/>
          <a:lstStyle/>
          <a:p>
            <a:r>
              <a:rPr lang="en-US"/>
              <a:t>04_05</a:t>
            </a:r>
          </a:p>
        </p:txBody>
      </p:sp>
      <p:graphicFrame>
        <p:nvGraphicFramePr>
          <p:cNvPr id="2" name="Object 1"/>
          <p:cNvGraphicFramePr>
            <a:graphicFrameLocks noChangeAspect="1"/>
          </p:cNvGraphicFramePr>
          <p:nvPr>
            <p:extLst>
              <p:ext uri="{D42A27DB-BD31-4B8C-83A1-F6EECF244321}">
                <p14:modId xmlns:p14="http://schemas.microsoft.com/office/powerpoint/2010/main" val="2696721217"/>
              </p:ext>
            </p:extLst>
          </p:nvPr>
        </p:nvGraphicFramePr>
        <p:xfrm>
          <a:off x="1032188" y="293686"/>
          <a:ext cx="10189545" cy="4049714"/>
        </p:xfrm>
        <a:graphic>
          <a:graphicData uri="http://schemas.openxmlformats.org/presentationml/2006/ole">
            <mc:AlternateContent xmlns:mc="http://schemas.openxmlformats.org/markup-compatibility/2006">
              <mc:Choice xmlns:v="urn:schemas-microsoft-com:vml" Requires="v">
                <p:oleObj spid="_x0000_s2059" name="Document" r:id="rId7" imgW="5943600" imgH="2362200" progId="Word.Document.12">
                  <p:embed/>
                </p:oleObj>
              </mc:Choice>
              <mc:Fallback>
                <p:oleObj name="Document" r:id="rId7" imgW="5943600" imgH="2362200" progId="Word.Document.12">
                  <p:embed/>
                  <p:pic>
                    <p:nvPicPr>
                      <p:cNvPr id="0" name=""/>
                      <p:cNvPicPr/>
                      <p:nvPr/>
                    </p:nvPicPr>
                    <p:blipFill>
                      <a:blip r:embed="rId8"/>
                      <a:stretch>
                        <a:fillRect/>
                      </a:stretch>
                    </p:blipFill>
                    <p:spPr>
                      <a:xfrm>
                        <a:off x="1032188" y="293686"/>
                        <a:ext cx="10189545" cy="4049714"/>
                      </a:xfrm>
                      <a:prstGeom prst="rect">
                        <a:avLst/>
                      </a:prstGeom>
                    </p:spPr>
                  </p:pic>
                </p:oleObj>
              </mc:Fallback>
            </mc:AlternateContent>
          </a:graphicData>
        </a:graphic>
      </p:graphicFrame>
    </p:spTree>
    <p:extLst>
      <p:ext uri="{BB962C8B-B14F-4D97-AF65-F5344CB8AC3E}">
        <p14:creationId xmlns:p14="http://schemas.microsoft.com/office/powerpoint/2010/main" val="420130782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7942" y="0"/>
            <a:ext cx="8186058" cy="914400"/>
          </a:xfrm>
          <a:prstGeom prst="rect">
            <a:avLst/>
          </a:prstGeom>
        </p:spPr>
        <p:txBody>
          <a:bodyPr/>
          <a:lstStyle/>
          <a:p>
            <a:r>
              <a:rPr lang="en-US" dirty="0" smtClean="0"/>
              <a:t>θ</a:t>
            </a:r>
            <a:r>
              <a:rPr lang="en-US" baseline="-25000" dirty="0" smtClean="0"/>
              <a:t>3</a:t>
            </a:r>
            <a:r>
              <a:rPr lang="en-US" dirty="0" smtClean="0"/>
              <a:t>=π or 0</a:t>
            </a:r>
            <a:endParaRPr lang="en-US" dirty="0"/>
          </a:p>
        </p:txBody>
      </p:sp>
      <p:pic>
        <p:nvPicPr>
          <p:cNvPr id="3" name="Picture 2" descr="C:\Documents and Settings\Steveo\My Documents\Engineering\BCS\spong_0471649902\prepare_present\jpgsd\ch04\04_06.jpg"/>
          <p:cNvPicPr preferRelativeResize="0">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457200" y="1358900"/>
            <a:ext cx="8229600" cy="415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75114651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Documents and Settings\Steveo\My Documents\Engineering\BCS\spong_0471649902\prepare_present\jpgsd\ch04\04_07.jpg"/>
          <p:cNvPicPr preferRelativeResize="0">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457200" y="1028700"/>
            <a:ext cx="8229600" cy="480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5363" name="Text Box 3"/>
          <p:cNvSpPr txBox="1">
            <a:spLocks noChangeArrowheads="1"/>
          </p:cNvSpPr>
          <p:nvPr>
            <p:custDataLst>
              <p:tags r:id="rId2"/>
            </p:custDataLst>
          </p:nvPr>
        </p:nvSpPr>
        <p:spPr bwMode="auto">
          <a:xfrm>
            <a:off x="4230045" y="5959478"/>
            <a:ext cx="683914"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400" b="1">
                <a:solidFill>
                  <a:srgbClr val="272727"/>
                </a:solidFill>
                <a:latin typeface="Arial" charset="0"/>
              </a:rPr>
              <a:t>04_07</a:t>
            </a:r>
          </a:p>
        </p:txBody>
      </p:sp>
      <p:sp>
        <p:nvSpPr>
          <p:cNvPr id="15364" name="Rectangle 4" hidden="1"/>
          <p:cNvSpPr>
            <a:spLocks noGrp="1" noChangeArrowheads="1"/>
          </p:cNvSpPr>
          <p:nvPr>
            <p:ph type="title"/>
          </p:nvPr>
        </p:nvSpPr>
        <p:spPr>
          <a:xfrm>
            <a:off x="957942" y="0"/>
            <a:ext cx="8186058" cy="914400"/>
          </a:xfrm>
          <a:prstGeom prst="rect">
            <a:avLst/>
          </a:prstGeom>
        </p:spPr>
        <p:txBody>
          <a:bodyPr/>
          <a:lstStyle/>
          <a:p>
            <a:r>
              <a:rPr lang="en-US"/>
              <a:t>04_07</a:t>
            </a:r>
          </a:p>
        </p:txBody>
      </p:sp>
    </p:spTree>
    <p:extLst>
      <p:ext uri="{BB962C8B-B14F-4D97-AF65-F5344CB8AC3E}">
        <p14:creationId xmlns:p14="http://schemas.microsoft.com/office/powerpoint/2010/main" val="39412457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Documents and Settings\Steveo\My Documents\Engineering\BCS\spong_0471649902\prepare_present\jpgsd\ch04\04_08.jpg"/>
          <p:cNvPicPr preferRelativeResize="0">
            <a:picLocks noChangeAspect="1" noChangeArrowheads="1"/>
          </p:cNvPicPr>
          <p:nvPr>
            <p:custDataLst>
              <p:tags r:id="rId2"/>
            </p:custDataLst>
          </p:nvPr>
        </p:nvPicPr>
        <p:blipFill rotWithShape="1">
          <a:blip r:embed="rId6">
            <a:extLst>
              <a:ext uri="{28A0092B-C50C-407E-A947-70E740481C1C}">
                <a14:useLocalDpi xmlns:a14="http://schemas.microsoft.com/office/drawing/2010/main" val="0"/>
              </a:ext>
            </a:extLst>
          </a:blip>
          <a:srcRect l="29013" r="28704" b="13420"/>
          <a:stretch/>
        </p:blipFill>
        <p:spPr bwMode="auto">
          <a:xfrm>
            <a:off x="2" y="827091"/>
            <a:ext cx="3110693" cy="397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7411" name="Text Box 3"/>
          <p:cNvSpPr txBox="1">
            <a:spLocks noChangeArrowheads="1"/>
          </p:cNvSpPr>
          <p:nvPr>
            <p:custDataLst>
              <p:tags r:id="rId3"/>
            </p:custDataLst>
          </p:nvPr>
        </p:nvSpPr>
        <p:spPr bwMode="auto">
          <a:xfrm>
            <a:off x="4230045" y="6124578"/>
            <a:ext cx="683914"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400" b="1">
                <a:solidFill>
                  <a:srgbClr val="272727"/>
                </a:solidFill>
                <a:latin typeface="Arial" charset="0"/>
              </a:rPr>
              <a:t>04_08</a:t>
            </a:r>
          </a:p>
        </p:txBody>
      </p:sp>
      <p:sp>
        <p:nvSpPr>
          <p:cNvPr id="17412" name="Rectangle 4" hidden="1"/>
          <p:cNvSpPr>
            <a:spLocks noGrp="1" noChangeArrowheads="1"/>
          </p:cNvSpPr>
          <p:nvPr>
            <p:ph type="title"/>
          </p:nvPr>
        </p:nvSpPr>
        <p:spPr>
          <a:xfrm>
            <a:off x="957942" y="0"/>
            <a:ext cx="8186058" cy="914400"/>
          </a:xfrm>
          <a:prstGeom prst="rect">
            <a:avLst/>
          </a:prstGeom>
        </p:spPr>
        <p:txBody>
          <a:bodyPr/>
          <a:lstStyle/>
          <a:p>
            <a:r>
              <a:rPr lang="en-US"/>
              <a:t>04_08</a:t>
            </a:r>
          </a:p>
        </p:txBody>
      </p:sp>
      <p:graphicFrame>
        <p:nvGraphicFramePr>
          <p:cNvPr id="5" name="Object 4"/>
          <p:cNvGraphicFramePr>
            <a:graphicFrameLocks noChangeAspect="1"/>
          </p:cNvGraphicFramePr>
          <p:nvPr>
            <p:extLst>
              <p:ext uri="{D42A27DB-BD31-4B8C-83A1-F6EECF244321}">
                <p14:modId xmlns:p14="http://schemas.microsoft.com/office/powerpoint/2010/main" val="1670154818"/>
              </p:ext>
            </p:extLst>
          </p:nvPr>
        </p:nvGraphicFramePr>
        <p:xfrm>
          <a:off x="1193800" y="1246277"/>
          <a:ext cx="7924800" cy="3606757"/>
        </p:xfrm>
        <a:graphic>
          <a:graphicData uri="http://schemas.openxmlformats.org/presentationml/2006/ole">
            <mc:AlternateContent xmlns:mc="http://schemas.openxmlformats.org/markup-compatibility/2006">
              <mc:Choice xmlns:v="urn:schemas-microsoft-com:vml" Requires="v">
                <p:oleObj spid="_x0000_s7177" name="Document" r:id="rId7" imgW="5943600" imgH="2705100" progId="Word.Document.12">
                  <p:embed/>
                </p:oleObj>
              </mc:Choice>
              <mc:Fallback>
                <p:oleObj name="Document" r:id="rId7" imgW="5943600" imgH="2705100" progId="Word.Document.12">
                  <p:embed/>
                  <p:pic>
                    <p:nvPicPr>
                      <p:cNvPr id="0" name=""/>
                      <p:cNvPicPr/>
                      <p:nvPr/>
                    </p:nvPicPr>
                    <p:blipFill>
                      <a:blip r:embed="rId8"/>
                      <a:stretch>
                        <a:fillRect/>
                      </a:stretch>
                    </p:blipFill>
                    <p:spPr>
                      <a:xfrm>
                        <a:off x="1193800" y="1246277"/>
                        <a:ext cx="7924800" cy="3606757"/>
                      </a:xfrm>
                      <a:prstGeom prst="rect">
                        <a:avLst/>
                      </a:prstGeom>
                    </p:spPr>
                  </p:pic>
                </p:oleObj>
              </mc:Fallback>
            </mc:AlternateContent>
          </a:graphicData>
        </a:graphic>
      </p:graphicFrame>
    </p:spTree>
    <p:extLst>
      <p:ext uri="{BB962C8B-B14F-4D97-AF65-F5344CB8AC3E}">
        <p14:creationId xmlns:p14="http://schemas.microsoft.com/office/powerpoint/2010/main" val="102618057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ocuments and Settings\Steveo\My Documents\Engineering\BCS\spong_0471649902\prepare_present\jpgsd\ch04\04_09.jpg"/>
          <p:cNvPicPr preferRelativeResize="0">
            <a:picLocks noChangeAspect="1" noChangeArrowheads="1"/>
          </p:cNvPicPr>
          <p:nvPr>
            <p:custDataLst>
              <p:tags r:id="rId2"/>
            </p:custDataLst>
          </p:nvPr>
        </p:nvPicPr>
        <p:blipFill rotWithShape="1">
          <a:blip r:embed="rId5">
            <a:extLst>
              <a:ext uri="{28A0092B-C50C-407E-A947-70E740481C1C}">
                <a14:useLocalDpi xmlns:a14="http://schemas.microsoft.com/office/drawing/2010/main" val="0"/>
              </a:ext>
            </a:extLst>
          </a:blip>
          <a:srcRect l="37134" r="34163" b="7963"/>
          <a:stretch/>
        </p:blipFill>
        <p:spPr bwMode="auto">
          <a:xfrm>
            <a:off x="736601" y="203201"/>
            <a:ext cx="2362201"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itle 1"/>
          <p:cNvSpPr>
            <a:spLocks noGrp="1"/>
          </p:cNvSpPr>
          <p:nvPr>
            <p:ph type="title"/>
          </p:nvPr>
        </p:nvSpPr>
        <p:spPr>
          <a:xfrm>
            <a:off x="957942" y="0"/>
            <a:ext cx="8186058" cy="914400"/>
          </a:xfrm>
          <a:prstGeom prst="rect">
            <a:avLst/>
          </a:prstGeom>
        </p:spPr>
        <p:txBody>
          <a:bodyPr/>
          <a:lstStyle/>
          <a:p>
            <a:r>
              <a:rPr lang="en-US" dirty="0" smtClean="0"/>
              <a:t>Spherical </a:t>
            </a:r>
            <a:r>
              <a:rPr lang="en-US" dirty="0" err="1" smtClean="0"/>
              <a:t>Manip</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966908520"/>
              </p:ext>
            </p:extLst>
          </p:nvPr>
        </p:nvGraphicFramePr>
        <p:xfrm>
          <a:off x="1795463" y="914404"/>
          <a:ext cx="10190162" cy="3787775"/>
        </p:xfrm>
        <a:graphic>
          <a:graphicData uri="http://schemas.openxmlformats.org/presentationml/2006/ole">
            <mc:AlternateContent xmlns:mc="http://schemas.openxmlformats.org/markup-compatibility/2006">
              <mc:Choice xmlns:v="urn:schemas-microsoft-com:vml" Requires="v">
                <p:oleObj spid="_x0000_s9223" name="Document" r:id="rId6" imgW="5943600" imgH="2209800" progId="Word.Document.12">
                  <p:embed/>
                </p:oleObj>
              </mc:Choice>
              <mc:Fallback>
                <p:oleObj name="Document" r:id="rId6" imgW="5943600" imgH="2209800" progId="Word.Document.12">
                  <p:embed/>
                  <p:pic>
                    <p:nvPicPr>
                      <p:cNvPr id="0" name=""/>
                      <p:cNvPicPr/>
                      <p:nvPr/>
                    </p:nvPicPr>
                    <p:blipFill>
                      <a:blip r:embed="rId7"/>
                      <a:stretch>
                        <a:fillRect/>
                      </a:stretch>
                    </p:blipFill>
                    <p:spPr>
                      <a:xfrm>
                        <a:off x="1795463" y="914404"/>
                        <a:ext cx="10190162" cy="3787775"/>
                      </a:xfrm>
                      <a:prstGeom prst="rect">
                        <a:avLst/>
                      </a:prstGeom>
                    </p:spPr>
                  </p:pic>
                </p:oleObj>
              </mc:Fallback>
            </mc:AlternateContent>
          </a:graphicData>
        </a:graphic>
      </p:graphicFrame>
    </p:spTree>
    <p:extLst>
      <p:ext uri="{BB962C8B-B14F-4D97-AF65-F5344CB8AC3E}">
        <p14:creationId xmlns:p14="http://schemas.microsoft.com/office/powerpoint/2010/main" val="421088366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Documents and Settings\Steveo\My Documents\Engineering\BCS\spong_0471649902\prepare_present\jpgsd\ch04\04_10.jpg"/>
          <p:cNvPicPr preferRelativeResize="0">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508002" y="342900"/>
            <a:ext cx="8124825"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1507" name="Text Box 3"/>
          <p:cNvSpPr txBox="1">
            <a:spLocks noChangeArrowheads="1"/>
          </p:cNvSpPr>
          <p:nvPr>
            <p:custDataLst>
              <p:tags r:id="rId2"/>
            </p:custDataLst>
          </p:nvPr>
        </p:nvSpPr>
        <p:spPr bwMode="auto">
          <a:xfrm>
            <a:off x="4228458" y="6642103"/>
            <a:ext cx="683914"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400" b="1">
                <a:solidFill>
                  <a:srgbClr val="272727"/>
                </a:solidFill>
                <a:latin typeface="Arial" charset="0"/>
              </a:rPr>
              <a:t>04_10</a:t>
            </a:r>
          </a:p>
        </p:txBody>
      </p:sp>
      <p:sp>
        <p:nvSpPr>
          <p:cNvPr id="21508" name="Rectangle 4" hidden="1"/>
          <p:cNvSpPr>
            <a:spLocks noGrp="1" noChangeArrowheads="1"/>
          </p:cNvSpPr>
          <p:nvPr>
            <p:ph type="title"/>
          </p:nvPr>
        </p:nvSpPr>
        <p:spPr>
          <a:xfrm>
            <a:off x="957942" y="0"/>
            <a:ext cx="8186058" cy="914400"/>
          </a:xfrm>
          <a:prstGeom prst="rect">
            <a:avLst/>
          </a:prstGeom>
        </p:spPr>
        <p:txBody>
          <a:bodyPr/>
          <a:lstStyle/>
          <a:p>
            <a:r>
              <a:rPr lang="en-US"/>
              <a:t>04_10</a:t>
            </a:r>
          </a:p>
        </p:txBody>
      </p:sp>
    </p:spTree>
    <p:extLst>
      <p:ext uri="{BB962C8B-B14F-4D97-AF65-F5344CB8AC3E}">
        <p14:creationId xmlns:p14="http://schemas.microsoft.com/office/powerpoint/2010/main" val="44913293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7942" y="0"/>
            <a:ext cx="8186058" cy="914400"/>
          </a:xfrm>
          <a:prstGeom prst="rect">
            <a:avLst/>
          </a:prstGeom>
        </p:spPr>
        <p:txBody>
          <a:bodyPr/>
          <a:lstStyle/>
          <a:p>
            <a:r>
              <a:rPr lang="en-US" dirty="0" smtClean="0"/>
              <a:t>SCARA</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723683722"/>
              </p:ext>
            </p:extLst>
          </p:nvPr>
        </p:nvGraphicFramePr>
        <p:xfrm>
          <a:off x="1795463" y="893767"/>
          <a:ext cx="10190162" cy="3830637"/>
        </p:xfrm>
        <a:graphic>
          <a:graphicData uri="http://schemas.openxmlformats.org/presentationml/2006/ole">
            <mc:AlternateContent xmlns:mc="http://schemas.openxmlformats.org/markup-compatibility/2006">
              <mc:Choice xmlns:v="urn:schemas-microsoft-com:vml" Requires="v">
                <p:oleObj spid="_x0000_s20486" name="Document" r:id="rId5" imgW="5943600" imgH="2235200" progId="Word.Document.12">
                  <p:embed/>
                </p:oleObj>
              </mc:Choice>
              <mc:Fallback>
                <p:oleObj name="Document" r:id="rId5" imgW="5943600" imgH="2235200" progId="Word.Document.12">
                  <p:embed/>
                  <p:pic>
                    <p:nvPicPr>
                      <p:cNvPr id="0" name=""/>
                      <p:cNvPicPr/>
                      <p:nvPr/>
                    </p:nvPicPr>
                    <p:blipFill>
                      <a:blip r:embed="rId6"/>
                      <a:stretch>
                        <a:fillRect/>
                      </a:stretch>
                    </p:blipFill>
                    <p:spPr>
                      <a:xfrm>
                        <a:off x="1795463" y="893767"/>
                        <a:ext cx="10190162" cy="3830637"/>
                      </a:xfrm>
                      <a:prstGeom prst="rect">
                        <a:avLst/>
                      </a:prstGeom>
                    </p:spPr>
                  </p:pic>
                </p:oleObj>
              </mc:Fallback>
            </mc:AlternateContent>
          </a:graphicData>
        </a:graphic>
      </p:graphicFrame>
      <p:pic>
        <p:nvPicPr>
          <p:cNvPr id="4" name="Picture 2" descr="C:\Documents and Settings\Steveo\My Documents\Engineering\BCS\spong_0471649902\prepare_present\jpgsd\ch04\04_10.jpg"/>
          <p:cNvPicPr preferRelativeResize="0">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508002" y="1260475"/>
            <a:ext cx="4530509" cy="344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97749961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Documents and Settings\Steveo\My Documents\Engineering\BCS\spong_0471649902\prepare_present\jpgsd\ch04\04_10.jpg"/>
          <p:cNvPicPr preferRelativeResize="0">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50800" y="1260479"/>
            <a:ext cx="4724400" cy="3588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itle 1"/>
          <p:cNvSpPr>
            <a:spLocks noGrp="1"/>
          </p:cNvSpPr>
          <p:nvPr>
            <p:ph type="title"/>
          </p:nvPr>
        </p:nvSpPr>
        <p:spPr>
          <a:xfrm>
            <a:off x="957942" y="0"/>
            <a:ext cx="8186058" cy="914400"/>
          </a:xfrm>
          <a:prstGeom prst="rect">
            <a:avLst/>
          </a:prstGeom>
        </p:spPr>
        <p:txBody>
          <a:bodyPr/>
          <a:lstStyle/>
          <a:p>
            <a:r>
              <a:rPr lang="en-US" dirty="0" smtClean="0"/>
              <a:t>SCARA answer</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586306247"/>
              </p:ext>
            </p:extLst>
          </p:nvPr>
        </p:nvGraphicFramePr>
        <p:xfrm>
          <a:off x="1795463" y="893767"/>
          <a:ext cx="10190162" cy="3830637"/>
        </p:xfrm>
        <a:graphic>
          <a:graphicData uri="http://schemas.openxmlformats.org/presentationml/2006/ole">
            <mc:AlternateContent xmlns:mc="http://schemas.openxmlformats.org/markup-compatibility/2006">
              <mc:Choice xmlns:v="urn:schemas-microsoft-com:vml" Requires="v">
                <p:oleObj spid="_x0000_s21510" name="Document" r:id="rId6" imgW="5943600" imgH="2235200" progId="Word.Document.12">
                  <p:embed/>
                </p:oleObj>
              </mc:Choice>
              <mc:Fallback>
                <p:oleObj name="Document" r:id="rId6" imgW="5943600" imgH="2235200" progId="Word.Document.12">
                  <p:embed/>
                  <p:pic>
                    <p:nvPicPr>
                      <p:cNvPr id="0" name=""/>
                      <p:cNvPicPr/>
                      <p:nvPr/>
                    </p:nvPicPr>
                    <p:blipFill>
                      <a:blip r:embed="rId7"/>
                      <a:stretch>
                        <a:fillRect/>
                      </a:stretch>
                    </p:blipFill>
                    <p:spPr>
                      <a:xfrm>
                        <a:off x="1795463" y="893767"/>
                        <a:ext cx="10190162" cy="3830637"/>
                      </a:xfrm>
                      <a:prstGeom prst="rect">
                        <a:avLst/>
                      </a:prstGeom>
                    </p:spPr>
                  </p:pic>
                </p:oleObj>
              </mc:Fallback>
            </mc:AlternateContent>
          </a:graphicData>
        </a:graphic>
      </p:graphicFrame>
    </p:spTree>
    <p:extLst>
      <p:ext uri="{BB962C8B-B14F-4D97-AF65-F5344CB8AC3E}">
        <p14:creationId xmlns:p14="http://schemas.microsoft.com/office/powerpoint/2010/main" val="227999250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Documents and Settings\Steveo\My Documents\Engineering\BCS\spong_0471649902\prepare_present\jpgsd\ch04\04_12.jpg"/>
          <p:cNvPicPr preferRelativeResize="0">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1104900" y="342900"/>
            <a:ext cx="6940550"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5603" name="Text Box 3"/>
          <p:cNvSpPr txBox="1">
            <a:spLocks noChangeArrowheads="1"/>
          </p:cNvSpPr>
          <p:nvPr>
            <p:custDataLst>
              <p:tags r:id="rId2"/>
            </p:custDataLst>
          </p:nvPr>
        </p:nvSpPr>
        <p:spPr bwMode="auto">
          <a:xfrm>
            <a:off x="4233220" y="6642103"/>
            <a:ext cx="683914"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400" b="1">
                <a:solidFill>
                  <a:srgbClr val="272727"/>
                </a:solidFill>
                <a:latin typeface="Arial" charset="0"/>
              </a:rPr>
              <a:t>04_12</a:t>
            </a:r>
          </a:p>
        </p:txBody>
      </p:sp>
      <p:sp>
        <p:nvSpPr>
          <p:cNvPr id="25604" name="Rectangle 4" hidden="1"/>
          <p:cNvSpPr>
            <a:spLocks noGrp="1" noChangeArrowheads="1"/>
          </p:cNvSpPr>
          <p:nvPr>
            <p:ph type="title"/>
          </p:nvPr>
        </p:nvSpPr>
        <p:spPr>
          <a:xfrm>
            <a:off x="957942" y="0"/>
            <a:ext cx="8186058" cy="914400"/>
          </a:xfrm>
          <a:prstGeom prst="rect">
            <a:avLst/>
          </a:prstGeom>
        </p:spPr>
        <p:txBody>
          <a:bodyPr/>
          <a:lstStyle/>
          <a:p>
            <a:r>
              <a:rPr lang="en-US"/>
              <a:t>04_12</a:t>
            </a:r>
          </a:p>
        </p:txBody>
      </p:sp>
    </p:spTree>
    <p:extLst>
      <p:ext uri="{BB962C8B-B14F-4D97-AF65-F5344CB8AC3E}">
        <p14:creationId xmlns:p14="http://schemas.microsoft.com/office/powerpoint/2010/main" val="333368660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
            <a:ext cx="9144000" cy="780815"/>
          </a:xfrm>
          <a:prstGeom prst="rect">
            <a:avLst/>
          </a:prstGeom>
        </p:spPr>
        <p:txBody>
          <a:bodyPr/>
          <a:lstStyle/>
          <a:p>
            <a:r>
              <a:rPr lang="en-US" dirty="0" smtClean="0"/>
              <a:t>Welcome!</a:t>
            </a:r>
            <a:endParaRPr lang="en-US" dirty="0"/>
          </a:p>
        </p:txBody>
      </p:sp>
      <p:sp>
        <p:nvSpPr>
          <p:cNvPr id="3" name="Content Placeholder 2"/>
          <p:cNvSpPr>
            <a:spLocks noGrp="1"/>
          </p:cNvSpPr>
          <p:nvPr>
            <p:ph idx="4294967295"/>
          </p:nvPr>
        </p:nvSpPr>
        <p:spPr>
          <a:xfrm>
            <a:off x="457201" y="978931"/>
            <a:ext cx="8229599" cy="5511975"/>
          </a:xfrm>
          <a:prstGeom prst="rect">
            <a:avLst/>
          </a:prstGeom>
        </p:spPr>
        <p:txBody>
          <a:bodyPr/>
          <a:lstStyle/>
          <a:p>
            <a:r>
              <a:rPr lang="en-US" b="1" dirty="0" smtClean="0"/>
              <a:t>My lab is submitting robotics conference papers on Sunday. Submitting a quality conference paper is a requirement for an MS degree in my lab. If you’d like to proofread a conference paper and give feedback, let me know.</a:t>
            </a:r>
            <a:endParaRPr lang="en-US" b="1" dirty="0" smtClean="0"/>
          </a:p>
        </p:txBody>
      </p:sp>
    </p:spTree>
    <p:extLst>
      <p:ext uri="{BB962C8B-B14F-4D97-AF65-F5344CB8AC3E}">
        <p14:creationId xmlns:p14="http://schemas.microsoft.com/office/powerpoint/2010/main" val="192344708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457201" y="978931"/>
            <a:ext cx="8229599" cy="5511975"/>
          </a:xfrm>
          <a:prstGeom prst="rect">
            <a:avLst/>
          </a:prstGeom>
        </p:spPr>
        <p:txBody>
          <a:bodyPr/>
          <a:lstStyle/>
          <a:p>
            <a:r>
              <a:rPr lang="en-US" b="1" dirty="0" smtClean="0"/>
              <a:t>Study </a:t>
            </a:r>
            <a:r>
              <a:rPr lang="en-US"/>
              <a:t>Read </a:t>
            </a:r>
            <a:r>
              <a:rPr lang="en-US" smtClean="0"/>
              <a:t>11.1-11.3 </a:t>
            </a:r>
            <a:r>
              <a:rPr lang="en-US" b="1" dirty="0" smtClean="0"/>
              <a:t>for </a:t>
            </a:r>
            <a:r>
              <a:rPr lang="en-US" b="1" smtClean="0"/>
              <a:t>Lecture 15</a:t>
            </a:r>
            <a:endParaRPr lang="en-US" b="1" dirty="0" smtClean="0"/>
          </a:p>
        </p:txBody>
      </p:sp>
      <p:sp>
        <p:nvSpPr>
          <p:cNvPr id="3" name="Title 2"/>
          <p:cNvSpPr>
            <a:spLocks noGrp="1"/>
          </p:cNvSpPr>
          <p:nvPr>
            <p:ph type="title"/>
          </p:nvPr>
        </p:nvSpPr>
        <p:spPr>
          <a:xfrm>
            <a:off x="957944" y="0"/>
            <a:ext cx="7728857" cy="914400"/>
          </a:xfrm>
          <a:prstGeom prst="rect">
            <a:avLst/>
          </a:prstGeom>
        </p:spPr>
        <p:txBody>
          <a:bodyPr/>
          <a:lstStyle/>
          <a:p>
            <a:r>
              <a:rPr lang="en-US" dirty="0" smtClean="0"/>
              <a:t>For the Next Class</a:t>
            </a:r>
            <a:endParaRPr lang="en-US" dirty="0"/>
          </a:p>
        </p:txBody>
      </p:sp>
    </p:spTree>
    <p:extLst>
      <p:ext uri="{BB962C8B-B14F-4D97-AF65-F5344CB8AC3E}">
        <p14:creationId xmlns:p14="http://schemas.microsoft.com/office/powerpoint/2010/main" val="203078602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57944" y="0"/>
            <a:ext cx="7728857" cy="914400"/>
          </a:xfrm>
          <a:prstGeom prst="rect">
            <a:avLst/>
          </a:prstGeom>
        </p:spPr>
        <p:txBody>
          <a:bodyPr/>
          <a:lstStyle/>
          <a:p>
            <a:r>
              <a:rPr lang="en-US" dirty="0" smtClean="0"/>
              <a:t>In class worksheet</a:t>
            </a:r>
            <a:endParaRPr lang="en-US" dirty="0"/>
          </a:p>
        </p:txBody>
      </p:sp>
      <p:sp>
        <p:nvSpPr>
          <p:cNvPr id="6" name="Rectangle 5"/>
          <p:cNvSpPr/>
          <p:nvPr/>
        </p:nvSpPr>
        <p:spPr>
          <a:xfrm>
            <a:off x="333376" y="4256465"/>
            <a:ext cx="8143874" cy="369332"/>
          </a:xfrm>
          <a:prstGeom prst="rect">
            <a:avLst/>
          </a:prstGeom>
        </p:spPr>
        <p:txBody>
          <a:bodyPr wrap="square">
            <a:spAutoFit/>
          </a:bodyPr>
          <a:lstStyle/>
          <a:p>
            <a:r>
              <a:rPr lang="en-US" dirty="0"/>
              <a:t>  </a:t>
            </a:r>
          </a:p>
        </p:txBody>
      </p:sp>
    </p:spTree>
    <p:extLst>
      <p:ext uri="{BB962C8B-B14F-4D97-AF65-F5344CB8AC3E}">
        <p14:creationId xmlns:p14="http://schemas.microsoft.com/office/powerpoint/2010/main" val="245461980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hlinkClick r:id="rId3"/>
              </a:rPr>
              <a:t>https://youtu.be/</a:t>
            </a:r>
            <a:r>
              <a:rPr lang="en-US" dirty="0" smtClean="0">
                <a:hlinkClick r:id="rId3"/>
              </a:rPr>
              <a:t>zlGCurgsqg8</a:t>
            </a:r>
            <a:endParaRPr lang="en-US" dirty="0" smtClean="0"/>
          </a:p>
          <a:p>
            <a:r>
              <a:rPr lang="en-US" dirty="0"/>
              <a:t>More info at http://</a:t>
            </a:r>
            <a:r>
              <a:rPr lang="en-US" dirty="0" err="1"/>
              <a:t>robohub.org</a:t>
            </a:r>
            <a:r>
              <a:rPr lang="en-US" dirty="0"/>
              <a:t>/3-types-of-robot-singularities-and-how-to-avoid-them/</a:t>
            </a:r>
          </a:p>
        </p:txBody>
      </p:sp>
      <p:sp>
        <p:nvSpPr>
          <p:cNvPr id="3" name="Title 2"/>
          <p:cNvSpPr>
            <a:spLocks noGrp="1"/>
          </p:cNvSpPr>
          <p:nvPr>
            <p:ph type="title"/>
          </p:nvPr>
        </p:nvSpPr>
        <p:spPr/>
        <p:txBody>
          <a:bodyPr/>
          <a:lstStyle/>
          <a:p>
            <a:r>
              <a:rPr lang="en-US" dirty="0" smtClean="0"/>
              <a:t>Video on singularities</a:t>
            </a:r>
            <a:endParaRPr lang="en-US" dirty="0"/>
          </a:p>
        </p:txBody>
      </p:sp>
      <p:pic>
        <p:nvPicPr>
          <p:cNvPr id="4" name="Picture 3" descr="Screenshot 2016-03-03 09.12.18.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2400" y="2308932"/>
            <a:ext cx="5588000" cy="3406068"/>
          </a:xfrm>
          <a:prstGeom prst="rect">
            <a:avLst/>
          </a:prstGeom>
        </p:spPr>
      </p:pic>
    </p:spTree>
    <p:extLst>
      <p:ext uri="{BB962C8B-B14F-4D97-AF65-F5344CB8AC3E}">
        <p14:creationId xmlns:p14="http://schemas.microsoft.com/office/powerpoint/2010/main" val="32295170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are we doing?</a:t>
            </a:r>
            <a:endParaRPr lang="en-US" dirty="0"/>
          </a:p>
        </p:txBody>
      </p:sp>
      <p:graphicFrame>
        <p:nvGraphicFramePr>
          <p:cNvPr id="4" name="Content Placeholder 3"/>
          <p:cNvGraphicFramePr>
            <a:graphicFrameLocks noChangeAspect="1"/>
          </p:cNvGraphicFramePr>
          <p:nvPr>
            <p:extLst>
              <p:ext uri="{D42A27DB-BD31-4B8C-83A1-F6EECF244321}">
                <p14:modId xmlns:p14="http://schemas.microsoft.com/office/powerpoint/2010/main" val="2651726276"/>
              </p:ext>
            </p:extLst>
          </p:nvPr>
        </p:nvGraphicFramePr>
        <p:xfrm>
          <a:off x="350839" y="736604"/>
          <a:ext cx="8793163" cy="4702175"/>
        </p:xfrm>
        <a:graphic>
          <a:graphicData uri="http://schemas.openxmlformats.org/presentationml/2006/ole">
            <mc:AlternateContent xmlns:mc="http://schemas.openxmlformats.org/markup-compatibility/2006">
              <mc:Choice xmlns:v="urn:schemas-microsoft-com:vml" Requires="v">
                <p:oleObj spid="_x0000_s14347" name="Document" r:id="rId3" imgW="9144000" imgH="4876800" progId="Word.Document.12">
                  <p:embed/>
                </p:oleObj>
              </mc:Choice>
              <mc:Fallback>
                <p:oleObj name="Document" r:id="rId3" imgW="9144000" imgH="4876800" progId="Word.Document.12">
                  <p:embed/>
                  <p:pic>
                    <p:nvPicPr>
                      <p:cNvPr id="0" name=""/>
                      <p:cNvPicPr/>
                      <p:nvPr/>
                    </p:nvPicPr>
                    <p:blipFill>
                      <a:blip r:embed="rId4"/>
                      <a:stretch>
                        <a:fillRect/>
                      </a:stretch>
                    </p:blipFill>
                    <p:spPr>
                      <a:xfrm>
                        <a:off x="350839" y="736604"/>
                        <a:ext cx="8793163" cy="4702175"/>
                      </a:xfrm>
                      <a:prstGeom prst="rect">
                        <a:avLst/>
                      </a:prstGeom>
                    </p:spPr>
                  </p:pic>
                </p:oleObj>
              </mc:Fallback>
            </mc:AlternateContent>
          </a:graphicData>
        </a:graphic>
      </p:graphicFrame>
    </p:spTree>
    <p:extLst>
      <p:ext uri="{BB962C8B-B14F-4D97-AF65-F5344CB8AC3E}">
        <p14:creationId xmlns:p14="http://schemas.microsoft.com/office/powerpoint/2010/main" val="272571492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Inverse</a:t>
            </a:r>
            <a:endParaRPr lang="en-US" dirty="0"/>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885251049"/>
              </p:ext>
            </p:extLst>
          </p:nvPr>
        </p:nvGraphicFramePr>
        <p:xfrm>
          <a:off x="341315" y="950917"/>
          <a:ext cx="8015287" cy="4899025"/>
        </p:xfrm>
        <a:graphic>
          <a:graphicData uri="http://schemas.openxmlformats.org/presentationml/2006/ole">
            <mc:AlternateContent xmlns:mc="http://schemas.openxmlformats.org/markup-compatibility/2006">
              <mc:Choice xmlns:v="urn:schemas-microsoft-com:vml" Requires="v">
                <p:oleObj spid="_x0000_s16394" name="Document" r:id="rId4" imgW="9144000" imgH="5588000" progId="Word.Document.12">
                  <p:embed/>
                </p:oleObj>
              </mc:Choice>
              <mc:Fallback>
                <p:oleObj name="Document" r:id="rId4" imgW="9144000" imgH="5588000" progId="Word.Document.12">
                  <p:embed/>
                  <p:pic>
                    <p:nvPicPr>
                      <p:cNvPr id="0" name=""/>
                      <p:cNvPicPr/>
                      <p:nvPr/>
                    </p:nvPicPr>
                    <p:blipFill>
                      <a:blip r:embed="rId5"/>
                      <a:stretch>
                        <a:fillRect/>
                      </a:stretch>
                    </p:blipFill>
                    <p:spPr>
                      <a:xfrm>
                        <a:off x="341315" y="950917"/>
                        <a:ext cx="8015287" cy="4899025"/>
                      </a:xfrm>
                      <a:prstGeom prst="rect">
                        <a:avLst/>
                      </a:prstGeom>
                    </p:spPr>
                  </p:pic>
                </p:oleObj>
              </mc:Fallback>
            </mc:AlternateContent>
          </a:graphicData>
        </a:graphic>
      </p:graphicFrame>
    </p:spTree>
    <p:extLst>
      <p:ext uri="{BB962C8B-B14F-4D97-AF65-F5344CB8AC3E}">
        <p14:creationId xmlns:p14="http://schemas.microsoft.com/office/powerpoint/2010/main" val="49113539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Inverse</a:t>
            </a:r>
            <a:endParaRPr lang="en-US" dirty="0"/>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1948220746"/>
              </p:ext>
            </p:extLst>
          </p:nvPr>
        </p:nvGraphicFramePr>
        <p:xfrm>
          <a:off x="341315" y="979492"/>
          <a:ext cx="8015287" cy="4841875"/>
        </p:xfrm>
        <a:graphic>
          <a:graphicData uri="http://schemas.openxmlformats.org/presentationml/2006/ole">
            <mc:AlternateContent xmlns:mc="http://schemas.openxmlformats.org/markup-compatibility/2006">
              <mc:Choice xmlns:v="urn:schemas-microsoft-com:vml" Requires="v">
                <p:oleObj spid="_x0000_s23557" name="Document" r:id="rId4" imgW="9144000" imgH="5524500" progId="Word.Document.12">
                  <p:embed/>
                </p:oleObj>
              </mc:Choice>
              <mc:Fallback>
                <p:oleObj name="Document" r:id="rId4" imgW="9144000" imgH="5524500" progId="Word.Document.12">
                  <p:embed/>
                  <p:pic>
                    <p:nvPicPr>
                      <p:cNvPr id="0" name=""/>
                      <p:cNvPicPr/>
                      <p:nvPr/>
                    </p:nvPicPr>
                    <p:blipFill>
                      <a:blip r:embed="rId5"/>
                      <a:stretch>
                        <a:fillRect/>
                      </a:stretch>
                    </p:blipFill>
                    <p:spPr>
                      <a:xfrm>
                        <a:off x="341315" y="979492"/>
                        <a:ext cx="8015287" cy="4841875"/>
                      </a:xfrm>
                      <a:prstGeom prst="rect">
                        <a:avLst/>
                      </a:prstGeom>
                    </p:spPr>
                  </p:pic>
                </p:oleObj>
              </mc:Fallback>
            </mc:AlternateContent>
          </a:graphicData>
        </a:graphic>
      </p:graphicFrame>
    </p:spTree>
    <p:extLst>
      <p:ext uri="{BB962C8B-B14F-4D97-AF65-F5344CB8AC3E}">
        <p14:creationId xmlns:p14="http://schemas.microsoft.com/office/powerpoint/2010/main" val="355579593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Determinants</a:t>
            </a:r>
            <a:endParaRPr lang="en-US" dirty="0"/>
          </a:p>
        </p:txBody>
      </p:sp>
      <p:graphicFrame>
        <p:nvGraphicFramePr>
          <p:cNvPr id="4" name="Content Placeholder 3"/>
          <p:cNvGraphicFramePr>
            <a:graphicFrameLocks noChangeAspect="1"/>
          </p:cNvGraphicFramePr>
          <p:nvPr>
            <p:extLst>
              <p:ext uri="{D42A27DB-BD31-4B8C-83A1-F6EECF244321}">
                <p14:modId xmlns:p14="http://schemas.microsoft.com/office/powerpoint/2010/main" val="2118917382"/>
              </p:ext>
            </p:extLst>
          </p:nvPr>
        </p:nvGraphicFramePr>
        <p:xfrm>
          <a:off x="2" y="1287467"/>
          <a:ext cx="10834023" cy="3741737"/>
        </p:xfrm>
        <a:graphic>
          <a:graphicData uri="http://schemas.openxmlformats.org/presentationml/2006/ole">
            <mc:AlternateContent xmlns:mc="http://schemas.openxmlformats.org/markup-compatibility/2006">
              <mc:Choice xmlns:v="urn:schemas-microsoft-com:vml" Requires="v">
                <p:oleObj spid="_x0000_s15371" name="Document" r:id="rId4" imgW="9144000" imgH="3149600" progId="Word.Document.12">
                  <p:embed/>
                </p:oleObj>
              </mc:Choice>
              <mc:Fallback>
                <p:oleObj name="Document" r:id="rId4" imgW="9144000" imgH="3149600" progId="Word.Document.12">
                  <p:embed/>
                  <p:pic>
                    <p:nvPicPr>
                      <p:cNvPr id="0" name=""/>
                      <p:cNvPicPr/>
                      <p:nvPr/>
                    </p:nvPicPr>
                    <p:blipFill>
                      <a:blip r:embed="rId5"/>
                      <a:stretch>
                        <a:fillRect/>
                      </a:stretch>
                    </p:blipFill>
                    <p:spPr>
                      <a:xfrm>
                        <a:off x="2" y="1287467"/>
                        <a:ext cx="10834023" cy="3741737"/>
                      </a:xfrm>
                      <a:prstGeom prst="rect">
                        <a:avLst/>
                      </a:prstGeom>
                    </p:spPr>
                  </p:pic>
                </p:oleObj>
              </mc:Fallback>
            </mc:AlternateContent>
          </a:graphicData>
        </a:graphic>
      </p:graphicFrame>
    </p:spTree>
    <p:extLst>
      <p:ext uri="{BB962C8B-B14F-4D97-AF65-F5344CB8AC3E}">
        <p14:creationId xmlns:p14="http://schemas.microsoft.com/office/powerpoint/2010/main" val="172075614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 1</a:t>
            </a:r>
            <a:endParaRPr lang="en-US" dirty="0"/>
          </a:p>
        </p:txBody>
      </p:sp>
      <p:pic>
        <p:nvPicPr>
          <p:cNvPr id="5" name="Picture 2" descr="C:\Documents and Settings\Steveo\My Documents\Engineering\BCS\spong_0471649902\prepare_present\jpgsd\ch04\04_04.jpg"/>
          <p:cNvPicPr preferRelativeResize="0">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914400" y="990600"/>
            <a:ext cx="8229600" cy="496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50860393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smtClean="0"/>
              <a:t>Trick: decouple arm &amp; wrist singularities</a:t>
            </a:r>
            <a:endParaRPr lang="en-US" sz="4000" dirty="0"/>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2768960016"/>
              </p:ext>
            </p:extLst>
          </p:nvPr>
        </p:nvGraphicFramePr>
        <p:xfrm>
          <a:off x="374650" y="1519242"/>
          <a:ext cx="8769350" cy="2325687"/>
        </p:xfrm>
        <a:graphic>
          <a:graphicData uri="http://schemas.openxmlformats.org/presentationml/2006/ole">
            <mc:AlternateContent xmlns:mc="http://schemas.openxmlformats.org/markup-compatibility/2006">
              <mc:Choice xmlns:v="urn:schemas-microsoft-com:vml" Requires="v">
                <p:oleObj spid="_x0000_s17418" name="Document" r:id="rId3" imgW="9144000" imgH="2425700" progId="Word.Document.12">
                  <p:embed/>
                </p:oleObj>
              </mc:Choice>
              <mc:Fallback>
                <p:oleObj name="Document" r:id="rId3" imgW="9144000" imgH="2425700" progId="Word.Document.12">
                  <p:embed/>
                  <p:pic>
                    <p:nvPicPr>
                      <p:cNvPr id="0" name=""/>
                      <p:cNvPicPr/>
                      <p:nvPr/>
                    </p:nvPicPr>
                    <p:blipFill>
                      <a:blip r:embed="rId4"/>
                      <a:stretch>
                        <a:fillRect/>
                      </a:stretch>
                    </p:blipFill>
                    <p:spPr>
                      <a:xfrm>
                        <a:off x="374650" y="1519242"/>
                        <a:ext cx="8769350" cy="2325687"/>
                      </a:xfrm>
                      <a:prstGeom prst="rect">
                        <a:avLst/>
                      </a:prstGeom>
                    </p:spPr>
                  </p:pic>
                </p:oleObj>
              </mc:Fallback>
            </mc:AlternateContent>
          </a:graphicData>
        </a:graphic>
      </p:graphicFrame>
    </p:spTree>
    <p:extLst>
      <p:ext uri="{BB962C8B-B14F-4D97-AF65-F5344CB8AC3E}">
        <p14:creationId xmlns:p14="http://schemas.microsoft.com/office/powerpoint/2010/main" val="2257194545"/>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10.xml><?xml version="1.0" encoding="utf-8"?>
<p:tagLst xmlns:a="http://schemas.openxmlformats.org/drawingml/2006/main" xmlns:r="http://schemas.openxmlformats.org/officeDocument/2006/relationships" xmlns:p="http://schemas.openxmlformats.org/presentationml/2006/main">
  <p:tag name="IIW_TYPE_CAPTION" val="Picture 2"/>
</p:tagLst>
</file>

<file path=ppt/tags/tag11.xml><?xml version="1.0" encoding="utf-8"?>
<p:tagLst xmlns:a="http://schemas.openxmlformats.org/drawingml/2006/main" xmlns:r="http://schemas.openxmlformats.org/officeDocument/2006/relationships" xmlns:p="http://schemas.openxmlformats.org/presentationml/2006/main">
  <p:tag name="IIW_NOTES_FOOTER" val="1"/>
</p:tagLst>
</file>

<file path=ppt/tags/tag12.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13.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14.xml><?xml version="1.0" encoding="utf-8"?>
<p:tagLst xmlns:a="http://schemas.openxmlformats.org/drawingml/2006/main" xmlns:r="http://schemas.openxmlformats.org/officeDocument/2006/relationships" xmlns:p="http://schemas.openxmlformats.org/presentationml/2006/main">
  <p:tag name="IIW_TYPE_CAPTION" val="Picture 2"/>
</p:tagLst>
</file>

<file path=ppt/tags/tag15.xml><?xml version="1.0" encoding="utf-8"?>
<p:tagLst xmlns:a="http://schemas.openxmlformats.org/drawingml/2006/main" xmlns:r="http://schemas.openxmlformats.org/officeDocument/2006/relationships" xmlns:p="http://schemas.openxmlformats.org/presentationml/2006/main">
  <p:tag name="IIW_NOTES_FOOTER" val="1"/>
</p:tagLst>
</file>

<file path=ppt/tags/tag16.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17.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18.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19.xml><?xml version="1.0" encoding="utf-8"?>
<p:tagLst xmlns:a="http://schemas.openxmlformats.org/drawingml/2006/main" xmlns:r="http://schemas.openxmlformats.org/officeDocument/2006/relationships" xmlns:p="http://schemas.openxmlformats.org/presentationml/2006/main">
  <p:tag name="IIW_TYPE_CAPTION" val="Picture 2"/>
</p:tagLst>
</file>

<file path=ppt/tags/tag2.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20.xml><?xml version="1.0" encoding="utf-8"?>
<p:tagLst xmlns:a="http://schemas.openxmlformats.org/drawingml/2006/main" xmlns:r="http://schemas.openxmlformats.org/officeDocument/2006/relationships" xmlns:p="http://schemas.openxmlformats.org/presentationml/2006/main">
  <p:tag name="IIW_NOTES_FOOTER" val="1"/>
</p:tagLst>
</file>

<file path=ppt/tags/tag3.xml><?xml version="1.0" encoding="utf-8"?>
<p:tagLst xmlns:a="http://schemas.openxmlformats.org/drawingml/2006/main" xmlns:r="http://schemas.openxmlformats.org/officeDocument/2006/relationships" xmlns:p="http://schemas.openxmlformats.org/presentationml/2006/main">
  <p:tag name="IIW_TYPE_CAPTION" val="Picture 2"/>
</p:tagLst>
</file>

<file path=ppt/tags/tag4.xml><?xml version="1.0" encoding="utf-8"?>
<p:tagLst xmlns:a="http://schemas.openxmlformats.org/drawingml/2006/main" xmlns:r="http://schemas.openxmlformats.org/officeDocument/2006/relationships" xmlns:p="http://schemas.openxmlformats.org/presentationml/2006/main">
  <p:tag name="IIW_NOTES_FOOTER" val="1"/>
</p:tagLst>
</file>

<file path=ppt/tags/tag5.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6.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7.xml><?xml version="1.0" encoding="utf-8"?>
<p:tagLst xmlns:a="http://schemas.openxmlformats.org/drawingml/2006/main" xmlns:r="http://schemas.openxmlformats.org/officeDocument/2006/relationships" xmlns:p="http://schemas.openxmlformats.org/presentationml/2006/main">
  <p:tag name="IIW_TYPE_CAPTION" val="Picture 2"/>
</p:tagLst>
</file>

<file path=ppt/tags/tag8.xml><?xml version="1.0" encoding="utf-8"?>
<p:tagLst xmlns:a="http://schemas.openxmlformats.org/drawingml/2006/main" xmlns:r="http://schemas.openxmlformats.org/officeDocument/2006/relationships" xmlns:p="http://schemas.openxmlformats.org/presentationml/2006/main">
  <p:tag name="IIW_NOTES_FOOTER" val="1"/>
</p:tagLst>
</file>

<file path=ppt/tags/tag9.xml><?xml version="1.0" encoding="utf-8"?>
<p:tagLst xmlns:a="http://schemas.openxmlformats.org/drawingml/2006/main" xmlns:r="http://schemas.openxmlformats.org/officeDocument/2006/relationships" xmlns:p="http://schemas.openxmlformats.org/presentationml/2006/main">
  <p:tag name="IIW_TYPE_IMAGE" val="Text Box 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2915</TotalTime>
  <Words>610</Words>
  <Application>Microsoft Macintosh PowerPoint</Application>
  <PresentationFormat>On-screen Show (4:3)</PresentationFormat>
  <Paragraphs>79</Paragraphs>
  <Slides>21</Slides>
  <Notes>16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3" baseType="lpstr">
      <vt:lpstr>Office Theme</vt:lpstr>
      <vt:lpstr>Microsoft Word Document</vt:lpstr>
      <vt:lpstr>PowerPoint Presentation</vt:lpstr>
      <vt:lpstr>Welcome!</vt:lpstr>
      <vt:lpstr>Video on singularities</vt:lpstr>
      <vt:lpstr>What are we doing?</vt:lpstr>
      <vt:lpstr>Inverse</vt:lpstr>
      <vt:lpstr>Inverse</vt:lpstr>
      <vt:lpstr>Determinants</vt:lpstr>
      <vt:lpstr>Example 1</vt:lpstr>
      <vt:lpstr>Trick: decouple arm &amp; wrist singularities</vt:lpstr>
      <vt:lpstr>Make d6=0</vt:lpstr>
      <vt:lpstr>04_05</vt:lpstr>
      <vt:lpstr>θ3=π or 0</vt:lpstr>
      <vt:lpstr>04_07</vt:lpstr>
      <vt:lpstr>04_08</vt:lpstr>
      <vt:lpstr>Spherical Manip</vt:lpstr>
      <vt:lpstr>04_10</vt:lpstr>
      <vt:lpstr>SCARA</vt:lpstr>
      <vt:lpstr>SCARA answer</vt:lpstr>
      <vt:lpstr>04_12</vt:lpstr>
      <vt:lpstr>For the Next Class</vt:lpstr>
      <vt:lpstr>In class worksheet</vt:lpstr>
    </vt:vector>
  </TitlesOfParts>
  <Company>University of Houston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Badri Roysam</dc:creator>
  <cp:lastModifiedBy>Aaron Becker</cp:lastModifiedBy>
  <cp:revision>154</cp:revision>
  <dcterms:created xsi:type="dcterms:W3CDTF">2015-11-24T18:35:18Z</dcterms:created>
  <dcterms:modified xsi:type="dcterms:W3CDTF">2016-03-03T19:53:08Z</dcterms:modified>
</cp:coreProperties>
</file>